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74" r:id="rId2"/>
    <p:sldId id="275" r:id="rId3"/>
    <p:sldId id="315" r:id="rId4"/>
    <p:sldId id="316" r:id="rId5"/>
    <p:sldId id="317" r:id="rId6"/>
    <p:sldId id="318" r:id="rId7"/>
    <p:sldId id="313" r:id="rId8"/>
    <p:sldId id="319" r:id="rId9"/>
    <p:sldId id="320" r:id="rId10"/>
    <p:sldId id="314" r:id="rId11"/>
    <p:sldId id="321" r:id="rId12"/>
    <p:sldId id="322" r:id="rId13"/>
    <p:sldId id="323" r:id="rId14"/>
    <p:sldId id="324" r:id="rId15"/>
    <p:sldId id="325" r:id="rId16"/>
    <p:sldId id="28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4B3B83-6380-4F56-A367-0ABF72AC61C5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C5337-9476-43E4-B5F8-A37CAE506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427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EC745811-1FD1-456C-BED3-E19BC58733C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EAA6AA9B-86F3-42D3-81FF-AB34CE9136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2F09E679-6986-4546-9279-055A0266C2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DAA003C0-5408-48DE-8EF7-6DF706E1ACD8}" type="slidenum">
              <a:rPr lang="sr-Latn-CS" altLang="en-US" b="0" i="0">
                <a:latin typeface="Arial" panose="020B0604020202020204" pitchFamily="34" charset="0"/>
              </a:rPr>
              <a:pPr eaLnBrk="1" hangingPunct="1"/>
              <a:t>1</a:t>
            </a:fld>
            <a:endParaRPr lang="sr-Latn-CS" altLang="en-US" b="0" i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2027AD0A-FD2E-4DAD-B2AE-305107FB7F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A0BA49CC-7B6F-48D0-9BC8-3D06FD982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B509460-C785-4BC9-BCD8-20AA6A4B0E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D04539A0-6333-4522-972F-DBF75FC714A3}" type="slidenum">
              <a:rPr lang="sr-Latn-CS" altLang="en-US" b="0" i="0">
                <a:latin typeface="Arial" panose="020B0604020202020204" pitchFamily="34" charset="0"/>
              </a:rPr>
              <a:pPr eaLnBrk="1" hangingPunct="1"/>
              <a:t>15</a:t>
            </a:fld>
            <a:endParaRPr lang="sr-Latn-CS" altLang="en-US" b="0" i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>
            <a:extLst>
              <a:ext uri="{FF2B5EF4-FFF2-40B4-BE49-F238E27FC236}">
                <a16:creationId xmlns:a16="http://schemas.microsoft.com/office/drawing/2014/main" id="{ADAC7219-7B78-46AA-AB55-640695292DA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>
            <a:extLst>
              <a:ext uri="{FF2B5EF4-FFF2-40B4-BE49-F238E27FC236}">
                <a16:creationId xmlns:a16="http://schemas.microsoft.com/office/drawing/2014/main" id="{2597CB69-AD77-434F-9280-3D606E867E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1988" name="Slide Number Placeholder 3">
            <a:extLst>
              <a:ext uri="{FF2B5EF4-FFF2-40B4-BE49-F238E27FC236}">
                <a16:creationId xmlns:a16="http://schemas.microsoft.com/office/drawing/2014/main" id="{08DDEFDA-4AEE-456B-9209-EC3489E151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7D3F9E3C-419B-4A72-B1BA-77878A193904}" type="slidenum">
              <a:rPr lang="sr-Latn-CS" altLang="en-US" b="0" i="0">
                <a:latin typeface="Arial" panose="020B0604020202020204" pitchFamily="34" charset="0"/>
              </a:rPr>
              <a:pPr eaLnBrk="1" hangingPunct="1"/>
              <a:t>16</a:t>
            </a:fld>
            <a:endParaRPr lang="sr-Latn-CS" altLang="en-US" b="0" i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BC01A410-CF30-49B7-94DD-4EC80A45694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9FA65BD0-8D35-4697-9273-5358BDC8F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E67965E7-9107-49A1-A952-7000D90481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DEACD48B-7233-445A-B30A-32B9E5A2B96A}" type="slidenum">
              <a:rPr lang="sr-Latn-CS" altLang="en-US" b="0" i="0">
                <a:latin typeface="Arial" panose="020B0604020202020204" pitchFamily="34" charset="0"/>
              </a:rPr>
              <a:pPr eaLnBrk="1" hangingPunct="1"/>
              <a:t>2</a:t>
            </a:fld>
            <a:endParaRPr lang="sr-Latn-CS" altLang="en-US" b="0" i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FD845BAA-9498-48AF-80B3-6DECFC20CB8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5EED84A1-529D-40E4-AE9D-34084A28F929}" type="slidenum">
              <a:rPr lang="en-US" altLang="en-US" b="0" i="0">
                <a:latin typeface="Arial" panose="020B0604020202020204" pitchFamily="34" charset="0"/>
              </a:rPr>
              <a:pPr eaLnBrk="1" hangingPunct="1"/>
              <a:t>3</a:t>
            </a:fld>
            <a:endParaRPr lang="en-US" altLang="en-US" b="0" i="0">
              <a:latin typeface="Arial" panose="020B0604020202020204" pitchFamily="34" charset="0"/>
            </a:endParaRPr>
          </a:p>
        </p:txBody>
      </p:sp>
      <p:sp>
        <p:nvSpPr>
          <p:cNvPr id="33795" name="Slide Image Placeholder 1">
            <a:extLst>
              <a:ext uri="{FF2B5EF4-FFF2-40B4-BE49-F238E27FC236}">
                <a16:creationId xmlns:a16="http://schemas.microsoft.com/office/drawing/2014/main" id="{3FC6D621-1703-4642-9758-E82DB60AEFE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6" name="Notes Placeholder 2">
            <a:extLst>
              <a:ext uri="{FF2B5EF4-FFF2-40B4-BE49-F238E27FC236}">
                <a16:creationId xmlns:a16="http://schemas.microsoft.com/office/drawing/2014/main" id="{CDFADBC8-C372-4EC2-8C99-A7C1F43D3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en-US">
              <a:latin typeface="Arial" panose="020B0604020202020204" pitchFamily="34" charset="0"/>
            </a:endParaRPr>
          </a:p>
        </p:txBody>
      </p:sp>
      <p:sp>
        <p:nvSpPr>
          <p:cNvPr id="33797" name="Slide Number Placeholder 3">
            <a:extLst>
              <a:ext uri="{FF2B5EF4-FFF2-40B4-BE49-F238E27FC236}">
                <a16:creationId xmlns:a16="http://schemas.microsoft.com/office/drawing/2014/main" id="{4CB744D7-AABD-4C98-A56A-DBDA6FE44704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/>
            <a:fld id="{A360E646-31BD-46CA-99E9-640217F374BF}" type="slidenum">
              <a:rPr lang="sr-Latn-CS" altLang="en-US" sz="1200">
                <a:latin typeface="Arial" panose="020B0604020202020204" pitchFamily="34" charset="0"/>
              </a:rPr>
              <a:pPr algn="r" eaLnBrk="1" hangingPunct="1"/>
              <a:t>3</a:t>
            </a:fld>
            <a:endParaRPr lang="sr-Latn-C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5331FAC7-E594-4699-8F19-12439B632AF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6889FB55-C9C5-48C9-AF85-11683EA6B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A0FC6A4F-959F-4AE0-A74F-713C929F4B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5B0FF9BD-FA56-4F4A-87F5-04B721BBE757}" type="slidenum">
              <a:rPr lang="sr-Latn-CS" altLang="en-US" b="0" i="0">
                <a:latin typeface="Arial" panose="020B0604020202020204" pitchFamily="34" charset="0"/>
              </a:rPr>
              <a:pPr eaLnBrk="1" hangingPunct="1"/>
              <a:t>4</a:t>
            </a:fld>
            <a:endParaRPr lang="sr-Latn-CS" altLang="en-US" b="0" i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>
            <a:extLst>
              <a:ext uri="{FF2B5EF4-FFF2-40B4-BE49-F238E27FC236}">
                <a16:creationId xmlns:a16="http://schemas.microsoft.com/office/drawing/2014/main" id="{2722EB28-2683-47FC-8D12-112AA1F7A56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>
            <a:extLst>
              <a:ext uri="{FF2B5EF4-FFF2-40B4-BE49-F238E27FC236}">
                <a16:creationId xmlns:a16="http://schemas.microsoft.com/office/drawing/2014/main" id="{5D686B0D-956F-48FC-9FC4-379AA95F2B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5E18CD2F-0A27-41FB-9FD5-EAE8DA99F8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8F051D6D-C399-4251-92EB-835959813AFB}" type="slidenum">
              <a:rPr lang="sr-Latn-CS" altLang="en-US" b="0" i="0">
                <a:latin typeface="Arial" panose="020B0604020202020204" pitchFamily="34" charset="0"/>
              </a:rPr>
              <a:pPr eaLnBrk="1" hangingPunct="1"/>
              <a:t>5</a:t>
            </a:fld>
            <a:endParaRPr lang="sr-Latn-CS" altLang="en-US" b="0" i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9DBA430A-9EBF-4039-8BC5-B516CD61EDA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id="{C992C242-D0A3-4134-B730-BA0FF02D8B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6E1C7FBD-1F4C-4C1E-9C24-53BD1B3528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651B24CE-31DC-4539-974F-8640BBADBE7C}" type="slidenum">
              <a:rPr lang="sr-Latn-CS" altLang="en-US" b="0" i="0">
                <a:latin typeface="Arial" panose="020B0604020202020204" pitchFamily="34" charset="0"/>
              </a:rPr>
              <a:pPr eaLnBrk="1" hangingPunct="1"/>
              <a:t>6</a:t>
            </a:fld>
            <a:endParaRPr lang="sr-Latn-CS" altLang="en-US" b="0" i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34C1856A-A9D8-4AA4-BCFD-B658605B94D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1841F844-689F-4FFF-81A7-F3138FEEA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63203BCB-1856-45D6-A092-12F3501585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215D8B8F-7F3F-485D-982D-E05145DCD66E}" type="slidenum">
              <a:rPr lang="sr-Latn-CS" altLang="en-US" b="0" i="0">
                <a:latin typeface="Arial" panose="020B0604020202020204" pitchFamily="34" charset="0"/>
              </a:rPr>
              <a:pPr eaLnBrk="1" hangingPunct="1"/>
              <a:t>7</a:t>
            </a:fld>
            <a:endParaRPr lang="sr-Latn-CS" altLang="en-US" b="0" i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E00919FA-B97E-4740-865C-C3065444B11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B2D9A94F-B6DC-49E4-8AE5-0B78E325A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205441CA-B97E-45EC-90E3-F4F12EA6C2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03196A88-1AE2-4B1A-B9D9-7E6685CF28AF}" type="slidenum">
              <a:rPr lang="sr-Latn-CS" altLang="en-US" b="0" i="0">
                <a:latin typeface="Arial" panose="020B0604020202020204" pitchFamily="34" charset="0"/>
              </a:rPr>
              <a:pPr eaLnBrk="1" hangingPunct="1"/>
              <a:t>8</a:t>
            </a:fld>
            <a:endParaRPr lang="sr-Latn-CS" altLang="en-US" b="0" i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3F5BF9C0-D746-4EF9-840A-20927CD4D7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0FAA08DB-65B3-40D4-8838-40F1AD856A28}" type="slidenum">
              <a:rPr lang="en-US" altLang="en-US" b="0" i="0">
                <a:latin typeface="Arial" panose="020B0604020202020204" pitchFamily="34" charset="0"/>
              </a:rPr>
              <a:pPr eaLnBrk="1" hangingPunct="1"/>
              <a:t>11</a:t>
            </a:fld>
            <a:endParaRPr lang="en-US" altLang="en-US" b="0" i="0">
              <a:latin typeface="Arial" panose="020B0604020202020204" pitchFamily="34" charset="0"/>
            </a:endParaRPr>
          </a:p>
        </p:txBody>
      </p:sp>
      <p:sp>
        <p:nvSpPr>
          <p:cNvPr id="39939" name="Slide Image Placeholder 1">
            <a:extLst>
              <a:ext uri="{FF2B5EF4-FFF2-40B4-BE49-F238E27FC236}">
                <a16:creationId xmlns:a16="http://schemas.microsoft.com/office/drawing/2014/main" id="{A79F6C05-499F-4078-80A5-68C5A9AE25B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0" name="Notes Placeholder 2">
            <a:extLst>
              <a:ext uri="{FF2B5EF4-FFF2-40B4-BE49-F238E27FC236}">
                <a16:creationId xmlns:a16="http://schemas.microsoft.com/office/drawing/2014/main" id="{D3330C77-0A4B-4850-A4CB-40DF1D84AE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en-US">
              <a:latin typeface="Arial" panose="020B0604020202020204" pitchFamily="34" charset="0"/>
            </a:endParaRPr>
          </a:p>
        </p:txBody>
      </p:sp>
      <p:sp>
        <p:nvSpPr>
          <p:cNvPr id="39941" name="Slide Number Placeholder 3">
            <a:extLst>
              <a:ext uri="{FF2B5EF4-FFF2-40B4-BE49-F238E27FC236}">
                <a16:creationId xmlns:a16="http://schemas.microsoft.com/office/drawing/2014/main" id="{E6D8B2EF-653C-417F-B448-C5219A3A3346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/>
            <a:fld id="{B382C05F-7FA0-4A32-81CF-AF4FFEB1777E}" type="slidenum">
              <a:rPr lang="sr-Latn-CS" altLang="en-US" sz="1200">
                <a:latin typeface="Arial" panose="020B0604020202020204" pitchFamily="34" charset="0"/>
              </a:rPr>
              <a:pPr algn="r" eaLnBrk="1" hangingPunct="1"/>
              <a:t>11</a:t>
            </a:fld>
            <a:endParaRPr lang="sr-Latn-C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960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43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166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8432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62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28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891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754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699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0281DC-2D76-415D-AC86-51843E84C3B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69901" y="1463040"/>
            <a:ext cx="1024128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11">
            <a:extLst>
              <a:ext uri="{FF2B5EF4-FFF2-40B4-BE49-F238E27FC236}">
                <a16:creationId xmlns:a16="http://schemas.microsoft.com/office/drawing/2014/main" id="{E28EAD20-A584-44B8-B787-DD605D390D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8">
            <a:extLst>
              <a:ext uri="{FF2B5EF4-FFF2-40B4-BE49-F238E27FC236}">
                <a16:creationId xmlns:a16="http://schemas.microsoft.com/office/drawing/2014/main" id="{F885C7DD-300F-4DF0-A01D-D78EBABF2A5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6A688C04-BB91-4C3A-AA4A-4477537AFA2E}" type="slidenum">
              <a:rPr lang="sr-Latn-CS" altLang="en-US"/>
              <a:pPr/>
              <a:t>‹#›</a:t>
            </a:fld>
            <a:endParaRPr lang="sr-Latn-CS" altLang="en-US"/>
          </a:p>
        </p:txBody>
      </p:sp>
      <p:sp>
        <p:nvSpPr>
          <p:cNvPr id="7" name="Footer Placeholder 20">
            <a:extLst>
              <a:ext uri="{FF2B5EF4-FFF2-40B4-BE49-F238E27FC236}">
                <a16:creationId xmlns:a16="http://schemas.microsoft.com/office/drawing/2014/main" id="{C851A816-2EBF-4775-A384-ACC0F0CD3D1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416444219"/>
      </p:ext>
    </p:extLst>
  </p:cSld>
  <p:clrMapOvr>
    <a:masterClrMapping/>
  </p:clrMapOvr>
  <p:transition>
    <p:checke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30725"/>
          </a:xfrm>
        </p:spPr>
        <p:txBody>
          <a:bodyPr/>
          <a:lstStyle/>
          <a:p>
            <a:pPr lvl="0"/>
            <a:endParaRPr lang="sr-Latn-R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728BE-EFE0-4C99-B40D-F7AA787D88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E7D83-C3C4-4993-892A-62D6C6C88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C6DEB4-D69A-4F60-A03F-2A1E8C97A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B27F47E1-A429-47A9-ADE9-A81BAA6C31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4162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484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25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8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52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3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573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6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63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306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8.xml"/><Relationship Id="rId1" Type="http://schemas.openxmlformats.org/officeDocument/2006/relationships/video" Target="file:///G:\Predavanje%2021.10.2013\Hemostaza%20adrenalinom.avi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8.xml"/><Relationship Id="rId1" Type="http://schemas.openxmlformats.org/officeDocument/2006/relationships/video" Target="file:///G:\Predavanje%2021.10.2013\Hemostaza%20klipsom.wmv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>
            <a:extLst>
              <a:ext uri="{FF2B5EF4-FFF2-40B4-BE49-F238E27FC236}">
                <a16:creationId xmlns:a16="http://schemas.microsoft.com/office/drawing/2014/main" id="{52358558-FF44-49F7-B9A2-DCF32248B67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656139" y="5157788"/>
            <a:ext cx="5400675" cy="100806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Clr>
                <a:schemeClr val="accent5"/>
              </a:buClr>
              <a:defRPr/>
            </a:pPr>
            <a:r>
              <a:rPr lang="sr-Cyrl-CS" sz="2400" b="1" dirty="0">
                <a:latin typeface="Verdana" pitchFamily="34" charset="0"/>
                <a:cs typeface="Times New Roman" pitchFamily="18" charset="0"/>
              </a:rPr>
              <a:t>Проф. Др Д. Радовановић</a:t>
            </a:r>
            <a:endParaRPr lang="sr-Latn-CS" sz="2400" b="1" dirty="0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9DD9A02-5CEC-4FA1-A077-5511B428DB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9410700" y="6543676"/>
            <a:ext cx="876300" cy="247650"/>
          </a:xfrm>
        </p:spPr>
        <p:txBody>
          <a:bodyPr rtlCol="0"/>
          <a:lstStyle/>
          <a:p>
            <a:pPr>
              <a:defRPr/>
            </a:pPr>
            <a:fld id="{4C1E40DE-F200-4729-B482-0AA250042CC3}" type="slidenum">
              <a:rPr lang="sr-Latn-CS">
                <a:solidFill>
                  <a:schemeClr val="tx1">
                    <a:alpha val="65000"/>
                  </a:schemeClr>
                </a:solidFill>
              </a:rPr>
              <a:pPr>
                <a:defRPr/>
              </a:pPr>
              <a:t>1</a:t>
            </a:fld>
            <a:endParaRPr lang="sr-Latn-CS">
              <a:solidFill>
                <a:schemeClr val="tx1">
                  <a:alpha val="65000"/>
                </a:schemeClr>
              </a:solidFill>
            </a:endParaRPr>
          </a:p>
        </p:txBody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E21E6042-05BF-40E5-B439-CCC512757A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8213" y="836614"/>
            <a:ext cx="8208962" cy="2376487"/>
          </a:xfrm>
        </p:spPr>
        <p:txBody>
          <a:bodyPr rtlCol="0"/>
          <a:lstStyle/>
          <a:p>
            <a:pPr>
              <a:defRPr/>
            </a:pPr>
            <a:r>
              <a:rPr lang="x-none" sz="4000" i="1" dirty="0">
                <a:latin typeface="Verdana" pitchFamily="34" charset="0"/>
                <a:cs typeface="Times New Roman" pitchFamily="18" charset="0"/>
              </a:rPr>
              <a:t>КРВАВЉЕЊА</a:t>
            </a:r>
            <a:r>
              <a:rPr sz="4000" i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sr-Latn-CS" sz="4000" i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4000" i="1">
                <a:latin typeface="Verdana" pitchFamily="34" charset="0"/>
                <a:cs typeface="Times New Roman" pitchFamily="18" charset="0"/>
              </a:rPr>
              <a:t>ИЗ</a:t>
            </a:r>
            <a:r>
              <a:rPr lang="sr-Latn-CS" sz="4000" i="1" dirty="0">
                <a:latin typeface="Verdana" pitchFamily="34" charset="0"/>
                <a:cs typeface="Times New Roman" pitchFamily="18" charset="0"/>
              </a:rPr>
              <a:t>   </a:t>
            </a:r>
            <a:r>
              <a:rPr lang="x-none" sz="4000" i="1">
                <a:latin typeface="Verdana" pitchFamily="34" charset="0"/>
                <a:cs typeface="Times New Roman" pitchFamily="18" charset="0"/>
              </a:rPr>
              <a:t>ГАСТРОИНТЕСТИНАЛНОГ</a:t>
            </a:r>
            <a:r>
              <a:rPr lang="sr-Latn-CS" sz="4000" i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4000" i="1" dirty="0">
                <a:latin typeface="Verdana" pitchFamily="34" charset="0"/>
                <a:cs typeface="Times New Roman" pitchFamily="18" charset="0"/>
              </a:rPr>
              <a:t>ТРАКТА</a:t>
            </a:r>
            <a:endParaRPr lang="sr-Latn-CS" sz="4000" i="1" dirty="0"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829831DF-2B13-4731-BD68-5D0ECD348C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sr-Cyrl-CS" altLang="en-US">
                <a:latin typeface="Times New Roman" panose="02020603050405020304" pitchFamily="18" charset="0"/>
                <a:cs typeface="Tunga" panose="020B0502040204020203" pitchFamily="34" charset="0"/>
              </a:rPr>
              <a:t>Класификација по </a:t>
            </a:r>
            <a:r>
              <a:rPr lang="sr-Latn-CS" altLang="en-US">
                <a:latin typeface="Times New Roman" panose="02020603050405020304" pitchFamily="18" charset="0"/>
                <a:cs typeface="Tunga" panose="020B0502040204020203" pitchFamily="34" charset="0"/>
              </a:rPr>
              <a:t>Forrest</a:t>
            </a:r>
            <a:r>
              <a:rPr lang="sr-Cyrl-CS" altLang="en-US">
                <a:latin typeface="Times New Roman" panose="02020603050405020304" pitchFamily="18" charset="0"/>
                <a:cs typeface="Tunga" panose="020B0502040204020203" pitchFamily="34" charset="0"/>
              </a:rPr>
              <a:t>-у</a:t>
            </a:r>
            <a:endParaRPr lang="en-US" altLang="en-US">
              <a:latin typeface="Times New Roman" panose="02020603050405020304" pitchFamily="18" charset="0"/>
              <a:cs typeface="Tunga" panose="020B0502040204020203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D569885-A104-41EC-B548-21A24B58DEA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30725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2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77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Forrest-</a:t>
                      </a:r>
                      <a:r>
                        <a:rPr kumimoji="0" lang="sr-Cyrl-C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ова класификација крварења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Forrest Ia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Акутно пулзирајуће шприцајуће крварење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Forrest Ib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Крварење у виду сливања из видљивог крвног суда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45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Forrest IIa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Скорашње крварење, видљив крвни суд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Forrest IIb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Адхерентни коагулум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Forrest IIc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Хематински талог на дну лезије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Forrest III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Фибрин без хематина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checke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BE975F-2AB3-47A3-88B7-8FA828FA2774}"/>
              </a:ext>
            </a:extLst>
          </p:cNvPr>
          <p:cNvSpPr txBox="1">
            <a:spLocks noGrp="1"/>
          </p:cNvSpPr>
          <p:nvPr/>
        </p:nvSpPr>
        <p:spPr bwMode="auto">
          <a:xfrm>
            <a:off x="8077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/>
            <a:fld id="{F7FE4B44-A1D2-49E2-B199-1A032599EF63}" type="slidenum">
              <a:rPr lang="sr-Latn-CS" altLang="en-US" sz="1400">
                <a:effectLst>
                  <a:outerShdw blurRad="38100" dist="38100" dir="2700000" algn="tl">
                    <a:srgbClr val="656162"/>
                  </a:outerShdw>
                </a:effectLst>
                <a:latin typeface="Arial" panose="020B0604020202020204" pitchFamily="34" charset="0"/>
              </a:rPr>
              <a:pPr algn="r" eaLnBrk="1" hangingPunct="1"/>
              <a:t>11</a:t>
            </a:fld>
            <a:endParaRPr lang="sr-Latn-CS" altLang="en-US" sz="1400">
              <a:effectLst>
                <a:outerShdw blurRad="38100" dist="38100" dir="2700000" algn="tl">
                  <a:srgbClr val="656162"/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24579" name="Picture 2" descr="F:\Picture 001.jpg">
            <a:extLst>
              <a:ext uri="{FF2B5EF4-FFF2-40B4-BE49-F238E27FC236}">
                <a16:creationId xmlns:a16="http://schemas.microsoft.com/office/drawing/2014/main" id="{9EA6350B-5787-48BA-B905-DAEAA1430C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6" y="0"/>
            <a:ext cx="51720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0">
            <a:extLst>
              <a:ext uri="{FF2B5EF4-FFF2-40B4-BE49-F238E27FC236}">
                <a16:creationId xmlns:a16="http://schemas.microsoft.com/office/drawing/2014/main" id="{26B870DD-DBCB-4A2F-B144-6A9BC15F95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sr-Cyrl-CS" altLang="en-US">
                <a:latin typeface="Times New Roman" panose="02020603050405020304" pitchFamily="18" charset="0"/>
                <a:cs typeface="Tunga" panose="020B0502040204020203" pitchFamily="34" charset="0"/>
              </a:rPr>
              <a:t>Методе ендоскопске хемостазе</a:t>
            </a:r>
            <a:endParaRPr lang="en-US" altLang="en-US">
              <a:latin typeface="Times New Roman" panose="02020603050405020304" pitchFamily="18" charset="0"/>
              <a:cs typeface="Tunga" panose="020B0502040204020203" pitchFamily="34" charset="0"/>
            </a:endParaRP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42C3506A-27FE-4B1B-89D4-24AA0995CA8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30726"/>
        </p:xfrm>
        <a:graphic>
          <a:graphicData uri="http://schemas.openxmlformats.org/drawingml/2006/table">
            <a:tbl>
              <a:tblPr/>
              <a:tblGrid>
                <a:gridCol w="3751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78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38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Методе ендоскопске хемостазе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850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Ињекционе методе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Адреналин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850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Склерозантна средства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263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Алкохол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850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Тромбин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3850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Фибрински лепак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385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Термичке методе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Електрокоагулација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3850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Nd-Yag </a:t>
                      </a: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ласер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3850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Argon plasm </a:t>
                      </a: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коагулација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3850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Heater </a:t>
                      </a: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пробе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226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Механичке методе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Хемоклипс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3850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Бандинг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3850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Стаплери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3850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Сутуре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checke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175AEC4A-1FB4-4AC2-871A-6EFFFA7C63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8214" y="549275"/>
            <a:ext cx="7680325" cy="1066800"/>
          </a:xfrm>
        </p:spPr>
        <p:txBody>
          <a:bodyPr>
            <a:normAutofit fontScale="90000"/>
          </a:bodyPr>
          <a:lstStyle/>
          <a:p>
            <a:pPr algn="ctr" eaLnBrk="1" hangingPunct="1"/>
            <a:br>
              <a:rPr lang="sr-Cyrl-CS" altLang="en-US">
                <a:solidFill>
                  <a:srgbClr val="FFFF00"/>
                </a:solidFill>
                <a:cs typeface="Tunga" panose="020B0502040204020203" pitchFamily="34" charset="0"/>
              </a:rPr>
            </a:br>
            <a:br>
              <a:rPr lang="sr-Cyrl-CS" altLang="en-US">
                <a:solidFill>
                  <a:srgbClr val="FFFF00"/>
                </a:solidFill>
                <a:cs typeface="Tunga" panose="020B0502040204020203" pitchFamily="34" charset="0"/>
              </a:rPr>
            </a:br>
            <a:r>
              <a:rPr lang="sr-Cyrl-CS" altLang="en-US" sz="2400">
                <a:latin typeface="Times New Roman" panose="02020603050405020304" pitchFamily="18" charset="0"/>
                <a:cs typeface="Tunga" panose="020B0502040204020203" pitchFamily="34" charset="0"/>
              </a:rPr>
              <a:t>Кратак приказ интервентне ендоскопске хемостазе инјекционом методом</a:t>
            </a:r>
            <a:br>
              <a:rPr lang="en-US" altLang="en-US" sz="2400">
                <a:latin typeface="Times New Roman" panose="02020603050405020304" pitchFamily="18" charset="0"/>
                <a:cs typeface="Tunga" panose="020B0502040204020203" pitchFamily="34" charset="0"/>
              </a:rPr>
            </a:br>
            <a:endParaRPr lang="en-US" altLang="en-US" sz="2400">
              <a:latin typeface="Times New Roman" panose="02020603050405020304" pitchFamily="18" charset="0"/>
              <a:cs typeface="Tunga" panose="020B0502040204020203" pitchFamily="34" charset="0"/>
            </a:endParaRPr>
          </a:p>
        </p:txBody>
      </p:sp>
      <p:pic>
        <p:nvPicPr>
          <p:cNvPr id="2" name="Hemostaza adrenalinom.avi">
            <a:hlinkClick r:id="" action="ppaction://media"/>
            <a:extLst>
              <a:ext uri="{FF2B5EF4-FFF2-40B4-BE49-F238E27FC236}">
                <a16:creationId xmlns:a16="http://schemas.microsoft.com/office/drawing/2014/main" id="{06B0636C-967D-4018-B931-E04EE09E50E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47528" y="1556792"/>
            <a:ext cx="8532440" cy="4799498"/>
          </a:xfrm>
          <a:prstGeom prst="rect">
            <a:avLst/>
          </a:prstGeom>
          <a:ln>
            <a:noFill/>
          </a:ln>
          <a:effectLst/>
          <a:scene3d>
            <a:camera prst="orthographicFront"/>
            <a:lightRig rig="balanced" dir="t"/>
          </a:scene3d>
          <a:sp3d prstMaterial="softEdge">
            <a:bevelT w="203200" h="101600" prst="cross"/>
            <a:contourClr>
              <a:srgbClr val="FFFFFF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03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DE756A11-1EC6-498D-BD53-B3E1F8660F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35189" y="549275"/>
            <a:ext cx="7680325" cy="10668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sr-Cyrl-CS" altLang="en-US" sz="2400">
                <a:latin typeface="Times New Roman" panose="02020603050405020304" pitchFamily="18" charset="0"/>
                <a:cs typeface="Tunga" panose="020B0502040204020203" pitchFamily="34" charset="0"/>
              </a:rPr>
              <a:t>Кратак приказ интервентне ендоскопске хемостазе клипсовањем крвног суда</a:t>
            </a:r>
            <a:br>
              <a:rPr lang="en-US" altLang="en-US">
                <a:latin typeface="Times New Roman" panose="02020603050405020304" pitchFamily="18" charset="0"/>
                <a:cs typeface="Tunga" panose="020B0502040204020203" pitchFamily="34" charset="0"/>
              </a:rPr>
            </a:br>
            <a:endParaRPr lang="en-US" altLang="en-US" sz="3200">
              <a:latin typeface="Times New Roman" panose="02020603050405020304" pitchFamily="18" charset="0"/>
              <a:cs typeface="Tunga" panose="020B0502040204020203" pitchFamily="34" charset="0"/>
            </a:endParaRPr>
          </a:p>
        </p:txBody>
      </p:sp>
      <p:pic>
        <p:nvPicPr>
          <p:cNvPr id="2" name="Hemostaza klipsom.wmv">
            <a:hlinkClick r:id="" action="ppaction://media"/>
            <a:extLst>
              <a:ext uri="{FF2B5EF4-FFF2-40B4-BE49-F238E27FC236}">
                <a16:creationId xmlns:a16="http://schemas.microsoft.com/office/drawing/2014/main" id="{CE1035F5-235C-4E0F-9A92-3C1CAB90910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914" y="1412875"/>
            <a:ext cx="6408737" cy="480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>
            <a:extLst>
              <a:ext uri="{FF2B5EF4-FFF2-40B4-BE49-F238E27FC236}">
                <a16:creationId xmlns:a16="http://schemas.microsoft.com/office/drawing/2014/main" id="{2EBA693E-4ED3-4A70-B505-9F51C016EF5B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2566988" y="2060575"/>
            <a:ext cx="7186612" cy="4464050"/>
          </a:xfrm>
        </p:spPr>
        <p:txBody>
          <a:bodyPr/>
          <a:lstStyle/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000" b="1" i="1" dirty="0">
              <a:latin typeface="Times New Roman" pitchFamily="18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defRPr/>
            </a:pPr>
            <a:endParaRPr lang="sr-Latn-CS" sz="2000" b="1" i="1" dirty="0">
              <a:latin typeface="Times New Roman" pitchFamily="18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defRPr/>
            </a:pPr>
            <a:r>
              <a:rPr lang="x-none" sz="2800" b="1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ОПЕРАТИВНО</a:t>
            </a:r>
            <a:r>
              <a:rPr lang="sr-Latn-CS" sz="2800" b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b="1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ЛЕЧЕЊЕ</a:t>
            </a:r>
            <a:endParaRPr lang="sr-Latn-CS" sz="2800" b="1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defRPr/>
            </a:pPr>
            <a:endParaRPr lang="sr-Latn-CS" sz="2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40080" lvl="1" indent="-256032">
              <a:defRPr/>
            </a:pPr>
            <a:r>
              <a:rPr lang="x-none" b="1" i="1" dirty="0">
                <a:latin typeface="Times New Roman" pitchFamily="18" charset="0"/>
                <a:cs typeface="Times New Roman" pitchFamily="18" charset="0"/>
              </a:rPr>
              <a:t>ХИТНО</a:t>
            </a:r>
            <a:r>
              <a:rPr lang="sr-Latn-C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b="1" i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b="1" i="1">
                <a:latin typeface="Times New Roman" pitchFamily="18" charset="0"/>
                <a:cs typeface="Times New Roman" pitchFamily="18" charset="0"/>
              </a:rPr>
              <a:t>ПРОМПТНО</a:t>
            </a:r>
            <a:endParaRPr lang="sr-Latn-CS" b="1" i="1" dirty="0">
              <a:latin typeface="Times New Roman" pitchFamily="18" charset="0"/>
              <a:cs typeface="Times New Roman" pitchFamily="18" charset="0"/>
            </a:endParaRPr>
          </a:p>
          <a:p>
            <a:pPr marL="640080" lvl="1" indent="-256032">
              <a:defRPr/>
            </a:pPr>
            <a:endParaRPr lang="sr-Latn-CS" b="1" i="1" dirty="0">
              <a:latin typeface="Times New Roman" pitchFamily="18" charset="0"/>
              <a:cs typeface="Times New Roman" pitchFamily="18" charset="0"/>
            </a:endParaRPr>
          </a:p>
          <a:p>
            <a:pPr marL="640080" lvl="1" indent="-256032">
              <a:defRPr/>
            </a:pPr>
            <a:r>
              <a:rPr lang="x-none" b="1" i="1" dirty="0">
                <a:latin typeface="Times New Roman" pitchFamily="18" charset="0"/>
                <a:cs typeface="Times New Roman" pitchFamily="18" charset="0"/>
              </a:rPr>
              <a:t>ОДЛОЖЕНО</a:t>
            </a:r>
            <a:r>
              <a:rPr lang="sr-Latn-CS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b="1" i="1">
                <a:latin typeface="Times New Roman" pitchFamily="18" charset="0"/>
                <a:cs typeface="Times New Roman" pitchFamily="18" charset="0"/>
              </a:rPr>
              <a:t>ПОНОВЉЕНО</a:t>
            </a:r>
            <a:r>
              <a:rPr lang="sr-Latn-C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b="1" i="1">
                <a:latin typeface="Times New Roman" pitchFamily="18" charset="0"/>
                <a:cs typeface="Times New Roman" pitchFamily="18" charset="0"/>
              </a:rPr>
              <a:t>КРВАВЉЕЊЕ</a:t>
            </a:r>
            <a:endParaRPr lang="sr-Latn-CS" b="1" i="1" dirty="0">
              <a:latin typeface="Times New Roman" pitchFamily="18" charset="0"/>
              <a:cs typeface="Times New Roman" pitchFamily="18" charset="0"/>
            </a:endParaRPr>
          </a:p>
          <a:p>
            <a:pPr marL="640080" lvl="1" indent="-256032">
              <a:defRPr/>
            </a:pPr>
            <a:endParaRPr lang="sr-Latn-CS" b="1" i="1" dirty="0">
              <a:latin typeface="Times New Roman" pitchFamily="18" charset="0"/>
              <a:cs typeface="Times New Roman" pitchFamily="18" charset="0"/>
            </a:endParaRPr>
          </a:p>
          <a:p>
            <a:pPr marL="640080" lvl="1" indent="-256032">
              <a:defRPr/>
            </a:pPr>
            <a:r>
              <a:rPr lang="x-none" b="1" i="1" dirty="0">
                <a:latin typeface="Times New Roman" pitchFamily="18" charset="0"/>
                <a:cs typeface="Times New Roman" pitchFamily="18" charset="0"/>
              </a:rPr>
              <a:t>ОДЛОЖЕНО</a:t>
            </a:r>
            <a:r>
              <a:rPr lang="sr-Latn-C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b="1" i="1" dirty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sr-Latn-C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b="1" i="1" dirty="0">
                <a:latin typeface="Times New Roman" pitchFamily="18" charset="0"/>
                <a:cs typeface="Times New Roman" pitchFamily="18" charset="0"/>
              </a:rPr>
              <a:t>КУРАТИВНЕ</a:t>
            </a:r>
            <a:r>
              <a:rPr lang="sr-Latn-C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b="1" i="1" dirty="0">
                <a:latin typeface="Times New Roman" pitchFamily="18" charset="0"/>
                <a:cs typeface="Times New Roman" pitchFamily="18" charset="0"/>
              </a:rPr>
              <a:t>ЕНДОСКОПИЈЕ</a:t>
            </a:r>
            <a:endParaRPr lang="sr-Latn-C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1766E2F-5C2F-4962-AC16-18010749E0C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9410700" y="6543676"/>
            <a:ext cx="876300" cy="247650"/>
          </a:xfrm>
        </p:spPr>
        <p:txBody>
          <a:bodyPr rtlCol="0"/>
          <a:lstStyle/>
          <a:p>
            <a:pPr>
              <a:defRPr/>
            </a:pPr>
            <a:fld id="{AB2841F0-2A7D-4447-AF7C-EE3217D04D15}" type="slidenum">
              <a:rPr lang="sr-Latn-CS">
                <a:solidFill>
                  <a:schemeClr val="tx1">
                    <a:alpha val="65000"/>
                  </a:schemeClr>
                </a:solidFill>
              </a:rPr>
              <a:pPr>
                <a:defRPr/>
              </a:pPr>
              <a:t>15</a:t>
            </a:fld>
            <a:endParaRPr lang="sr-Latn-CS">
              <a:solidFill>
                <a:schemeClr val="tx1">
                  <a:alpha val="65000"/>
                </a:schemeClr>
              </a:solidFill>
            </a:endParaRPr>
          </a:p>
        </p:txBody>
      </p:sp>
      <p:sp>
        <p:nvSpPr>
          <p:cNvPr id="28676" name="Rectangle 2">
            <a:extLst>
              <a:ext uri="{FF2B5EF4-FFF2-40B4-BE49-F238E27FC236}">
                <a16:creationId xmlns:a16="http://schemas.microsoft.com/office/drawing/2014/main" id="{9C2C0B59-93BA-479C-8316-990D96D8AD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01875" y="260350"/>
            <a:ext cx="7543800" cy="1728788"/>
          </a:xfrm>
        </p:spPr>
        <p:txBody>
          <a:bodyPr/>
          <a:lstStyle/>
          <a:p>
            <a:pPr algn="ctr" eaLnBrk="1" hangingPunct="1"/>
            <a:r>
              <a:rPr lang="sr-Latn-R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</a:t>
            </a:r>
            <a:r>
              <a:rPr lang="sr-Latn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КРВАВЉЕЊА</a:t>
            </a:r>
            <a:r>
              <a:rPr lang="sr-Latn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sr-Latn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ГОРЊИХ</a:t>
            </a:r>
            <a:r>
              <a:rPr lang="sr-Latn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ПАРТИЈА</a:t>
            </a:r>
            <a:r>
              <a:rPr lang="sr-Latn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ГИТ</a:t>
            </a:r>
            <a:r>
              <a:rPr lang="sr-Latn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R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sr-Latn-CS" altLang="en-US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Rectangle 6">
            <a:extLst>
              <a:ext uri="{FF2B5EF4-FFF2-40B4-BE49-F238E27FC236}">
                <a16:creationId xmlns:a16="http://schemas.microsoft.com/office/drawing/2014/main" id="{A275B284-D845-4B4B-9028-940CC6554559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1703388" y="2276476"/>
            <a:ext cx="8964612" cy="4392613"/>
          </a:xfrm>
        </p:spPr>
        <p:txBody>
          <a:bodyPr>
            <a:normAutofit/>
          </a:bodyPr>
          <a:lstStyle/>
          <a:p>
            <a:pPr marL="274320" indent="-256032">
              <a:buClr>
                <a:schemeClr val="accent5"/>
              </a:buClr>
              <a:defRPr/>
            </a:pPr>
            <a:r>
              <a:rPr lang="x-none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РЕКТОРАГИЈА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x-none" sz="2400" b="1" i="1" dirty="0">
                <a:latin typeface="Times New Roman" pitchFamily="18" charset="0"/>
                <a:cs typeface="Times New Roman" pitchFamily="18" charset="0"/>
              </a:rPr>
              <a:t>СВЕЖА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1" i="1" dirty="0">
                <a:latin typeface="Times New Roman" pitchFamily="18" charset="0"/>
                <a:cs typeface="Times New Roman" pitchFamily="18" charset="0"/>
              </a:rPr>
              <a:t>КРВ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1" i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1" i="1">
                <a:latin typeface="Times New Roman" pitchFamily="18" charset="0"/>
                <a:cs typeface="Times New Roman" pitchFamily="18" charset="0"/>
              </a:rPr>
              <a:t>КОАГУЛУМИМА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1" i="1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1" i="1">
                <a:latin typeface="Times New Roman" pitchFamily="18" charset="0"/>
                <a:cs typeface="Times New Roman" pitchFamily="18" charset="0"/>
              </a:rPr>
              <a:t>УЛЦЕРОЗНОГ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1" i="1">
                <a:latin typeface="Times New Roman" pitchFamily="18" charset="0"/>
                <a:cs typeface="Times New Roman" pitchFamily="18" charset="0"/>
              </a:rPr>
              <a:t>КОЛИТИСА</a:t>
            </a:r>
            <a:endParaRPr lang="sr-Latn-CS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defRPr/>
            </a:pPr>
            <a:endParaRPr lang="sr-Latn-CS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defRPr/>
            </a:pPr>
            <a:r>
              <a:rPr lang="x-none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ХЕМАТОХЕЗИЈА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x-none" sz="2400" b="1" i="1" dirty="0">
                <a:latin typeface="Times New Roman" pitchFamily="18" charset="0"/>
                <a:cs typeface="Times New Roman" pitchFamily="18" charset="0"/>
              </a:rPr>
              <a:t>СПОРО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z="2400" b="1" i="1">
                <a:latin typeface="Times New Roman" pitchFamily="18" charset="0"/>
                <a:cs typeface="Times New Roman" pitchFamily="18" charset="0"/>
              </a:rPr>
              <a:t>ОСКУДНО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1" i="1">
                <a:latin typeface="Times New Roman" pitchFamily="18" charset="0"/>
                <a:cs typeface="Times New Roman" pitchFamily="18" charset="0"/>
              </a:rPr>
              <a:t>ПОМЕШАНО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1" i="1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1" i="1" dirty="0">
                <a:latin typeface="Times New Roman" pitchFamily="18" charset="0"/>
                <a:cs typeface="Times New Roman" pitchFamily="18" charset="0"/>
              </a:rPr>
              <a:t>СТОЛИЦОМ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1" i="1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1" i="1">
                <a:latin typeface="Times New Roman" pitchFamily="18" charset="0"/>
                <a:cs typeface="Times New Roman" pitchFamily="18" charset="0"/>
              </a:rPr>
              <a:t>ТУМОРА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1" i="1">
                <a:latin typeface="Times New Roman" pitchFamily="18" charset="0"/>
                <a:cs typeface="Times New Roman" pitchFamily="18" charset="0"/>
              </a:rPr>
              <a:t>РЕКТУМА</a:t>
            </a:r>
            <a:endParaRPr lang="sr-Latn-CS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defRPr/>
            </a:pPr>
            <a:endParaRPr lang="sr-Latn-CS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defRPr/>
            </a:pPr>
            <a:r>
              <a:rPr lang="x-none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ХЕМОРОИДАЛНО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x-none" sz="2400" b="1" i="1" dirty="0">
                <a:latin typeface="Times New Roman" pitchFamily="18" charset="0"/>
                <a:cs typeface="Times New Roman" pitchFamily="18" charset="0"/>
              </a:rPr>
              <a:t>КРВ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1" i="1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1" i="1">
                <a:latin typeface="Times New Roman" pitchFamily="18" charset="0"/>
                <a:cs typeface="Times New Roman" pitchFamily="18" charset="0"/>
              </a:rPr>
              <a:t>СТОЛИЦЕ</a:t>
            </a:r>
            <a:endParaRPr lang="sr-Latn-CS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defRPr/>
            </a:pPr>
            <a:endParaRPr lang="sr-Latn-CS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defRPr/>
            </a:pPr>
            <a:endParaRPr lang="sr-Latn-CS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defRPr/>
            </a:pPr>
            <a:r>
              <a:rPr lang="x-none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ОКУЛТНО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sr-Cyrl-CS" sz="2400" b="1" i="1" dirty="0">
                <a:latin typeface="Times New Roman" pitchFamily="18" charset="0"/>
                <a:cs typeface="Times New Roman" pitchFamily="18" charset="0"/>
              </a:rPr>
              <a:t>КАРЦИНОМ </a:t>
            </a:r>
            <a:r>
              <a:rPr lang="x-none" sz="2400" b="1" i="1">
                <a:latin typeface="Times New Roman" pitchFamily="18" charset="0"/>
                <a:cs typeface="Times New Roman" pitchFamily="18" charset="0"/>
              </a:rPr>
              <a:t>ДЕСН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2400" b="1" i="1" dirty="0"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x-none" sz="2400" b="1" i="1">
                <a:latin typeface="Times New Roman" pitchFamily="18" charset="0"/>
                <a:cs typeface="Times New Roman" pitchFamily="18" charset="0"/>
              </a:rPr>
              <a:t>КОЛОН</a:t>
            </a:r>
            <a:r>
              <a:rPr lang="sr-Cyrl-CS" sz="2400" b="1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7B9745E-4BB9-4AA7-88F0-654F772B043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9410700" y="6543676"/>
            <a:ext cx="876300" cy="247650"/>
          </a:xfrm>
        </p:spPr>
        <p:txBody>
          <a:bodyPr rtlCol="0"/>
          <a:lstStyle/>
          <a:p>
            <a:pPr>
              <a:defRPr/>
            </a:pPr>
            <a:fld id="{3510571E-052A-4EF6-AF3A-1012C69F2863}" type="slidenum">
              <a:rPr lang="sr-Latn-CS">
                <a:solidFill>
                  <a:schemeClr val="tx1">
                    <a:alpha val="65000"/>
                  </a:schemeClr>
                </a:solidFill>
              </a:rPr>
              <a:pPr>
                <a:defRPr/>
              </a:pPr>
              <a:t>16</a:t>
            </a:fld>
            <a:endParaRPr lang="sr-Latn-CS" dirty="0">
              <a:solidFill>
                <a:schemeClr val="tx1">
                  <a:alpha val="65000"/>
                </a:schemeClr>
              </a:solidFill>
            </a:endParaRPr>
          </a:p>
        </p:txBody>
      </p:sp>
      <p:sp>
        <p:nvSpPr>
          <p:cNvPr id="29700" name="Rectangle 5">
            <a:extLst>
              <a:ext uri="{FF2B5EF4-FFF2-40B4-BE49-F238E27FC236}">
                <a16:creationId xmlns:a16="http://schemas.microsoft.com/office/drawing/2014/main" id="{6D7E8C01-70D3-4F31-B7A0-1A85BBE376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01875" y="0"/>
            <a:ext cx="7543800" cy="2133600"/>
          </a:xfrm>
        </p:spPr>
        <p:txBody>
          <a:bodyPr/>
          <a:lstStyle/>
          <a:p>
            <a:pPr algn="ctr" eaLnBrk="1" hangingPunct="1"/>
            <a:r>
              <a:rPr lang="sr-Latn-R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КРВАВЉЕЊА</a:t>
            </a:r>
            <a:r>
              <a:rPr lang="sr-Latn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sr-Latn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ДОЊИХ</a:t>
            </a:r>
            <a:r>
              <a:rPr lang="sr-Latn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ПАРТИЈА</a:t>
            </a:r>
            <a:r>
              <a:rPr lang="sr-Latn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ГИТ</a:t>
            </a:r>
            <a:r>
              <a:rPr lang="sr-Latn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R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sr-Latn-CS" altLang="en-US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>
            <a:extLst>
              <a:ext uri="{FF2B5EF4-FFF2-40B4-BE49-F238E27FC236}">
                <a16:creationId xmlns:a16="http://schemas.microsoft.com/office/drawing/2014/main" id="{B52311DD-8AF0-476B-898F-2D12F375A4A0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1524000" y="642938"/>
            <a:ext cx="9144000" cy="578326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1" algn="ctr">
              <a:buNone/>
              <a:defRPr/>
            </a:pPr>
            <a:r>
              <a:rPr lang="en-US" sz="40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ЛОКАЛИЗАЦИЈА</a:t>
            </a:r>
            <a:r>
              <a:rPr lang="sr-Latn-CS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None/>
              <a:defRPr/>
            </a:pPr>
            <a:endParaRPr lang="sr-Latn-CS" b="1" i="1" dirty="0">
              <a:effectLst>
                <a:outerShdw blurRad="38100" dist="38100" dir="2700000" algn="tl">
                  <a:srgbClr val="242852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chemeClr val="accent5"/>
              </a:buClr>
              <a:buNone/>
              <a:defRPr/>
            </a:pPr>
            <a:r>
              <a:rPr lang="sr-Latn-CS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КРВАВЉЕЊА</a:t>
            </a:r>
            <a:r>
              <a:rPr lang="sr-Latn-C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ГОРЊИХ</a:t>
            </a:r>
            <a:r>
              <a:rPr lang="sr-Latn-C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ПАРТИЈА</a:t>
            </a:r>
            <a:r>
              <a:rPr lang="sr-Latn-C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 ГИТ</a:t>
            </a:r>
            <a:r>
              <a:rPr lang="sr-Latn-C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sr-Latn-CS" sz="2800" b="1" i="1" dirty="0">
              <a:effectLst>
                <a:outerShdw blurRad="38100" dist="38100" dir="2700000" algn="tl">
                  <a:srgbClr val="242852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chemeClr val="accent5"/>
              </a:buClr>
              <a:buNone/>
              <a:defRPr/>
            </a:pPr>
            <a:r>
              <a:rPr lang="sr-Latn-CS" sz="24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			-</a:t>
            </a:r>
            <a:r>
              <a:rPr lang="en-US" sz="2800" b="1" i="1" dirty="0" err="1">
                <a:solidFill>
                  <a:srgbClr val="F2F2F2"/>
                </a:solidFill>
                <a:latin typeface="Tahoma" pitchFamily="34" charset="0"/>
              </a:rPr>
              <a:t>хематемеза</a:t>
            </a:r>
            <a:r>
              <a:rPr lang="sr-Latn-CS" sz="2800" b="1" i="1" dirty="0">
                <a:solidFill>
                  <a:srgbClr val="F2F2F2"/>
                </a:solidFill>
                <a:latin typeface="Tahoma" pitchFamily="34" charset="0"/>
              </a:rPr>
              <a:t>  </a:t>
            </a:r>
            <a:r>
              <a:rPr lang="en-US" sz="2800" b="1" i="1" dirty="0">
                <a:solidFill>
                  <a:srgbClr val="F2F2F2"/>
                </a:solidFill>
                <a:latin typeface="Tahoma" pitchFamily="34" charset="0"/>
              </a:rPr>
              <a:t>и</a:t>
            </a:r>
            <a:r>
              <a:rPr lang="sr-Latn-CS" sz="2800" b="1" i="1" dirty="0">
                <a:solidFill>
                  <a:srgbClr val="F2F2F2"/>
                </a:solidFill>
                <a:latin typeface="Tahoma" pitchFamily="34" charset="0"/>
              </a:rPr>
              <a:t> </a:t>
            </a:r>
            <a:r>
              <a:rPr lang="en-US" sz="2800" b="1" i="1" dirty="0" err="1">
                <a:solidFill>
                  <a:srgbClr val="F2F2F2"/>
                </a:solidFill>
                <a:latin typeface="Tahoma" pitchFamily="34" charset="0"/>
              </a:rPr>
              <a:t>мелена</a:t>
            </a:r>
            <a:endParaRPr lang="sr-Latn-CS" sz="2800" b="1" i="1" dirty="0">
              <a:solidFill>
                <a:srgbClr val="F2F2F2"/>
              </a:solidFill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buNone/>
              <a:defRPr/>
            </a:pPr>
            <a:endParaRPr lang="sr-Latn-CS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chemeClr val="accent5"/>
              </a:buClr>
              <a:buNone/>
              <a:defRPr/>
            </a:pPr>
            <a:endParaRPr lang="sr-Latn-CS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chemeClr val="accent5"/>
              </a:buClr>
              <a:buNone/>
              <a:defRPr/>
            </a:pPr>
            <a:r>
              <a:rPr lang="sr-Latn-CS" sz="24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	-</a:t>
            </a:r>
            <a:r>
              <a:rPr lang="en-U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КРВАВЉЕЊА</a:t>
            </a:r>
            <a:r>
              <a:rPr lang="sr-Latn-C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ДОЊИХ</a:t>
            </a:r>
            <a:r>
              <a:rPr lang="sr-Latn-C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ПАРТИЈА</a:t>
            </a:r>
            <a:r>
              <a:rPr lang="sr-Latn-C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ГИТа</a:t>
            </a:r>
            <a:endParaRPr lang="sr-Latn-CS" sz="2800" b="1" i="1" dirty="0">
              <a:effectLst>
                <a:outerShdw blurRad="38100" dist="38100" dir="2700000" algn="tl">
                  <a:srgbClr val="242852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chemeClr val="accent5"/>
              </a:buClr>
              <a:buNone/>
              <a:defRPr/>
            </a:pPr>
            <a:r>
              <a:rPr lang="sr-Latn-CS" sz="2400" b="1" i="1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		        -</a:t>
            </a:r>
            <a:r>
              <a:rPr lang="en-US" sz="2800" b="1" i="1" dirty="0" err="1">
                <a:solidFill>
                  <a:srgbClr val="F2F2F2"/>
                </a:solidFill>
                <a:latin typeface="Tahoma" pitchFamily="34" charset="0"/>
              </a:rPr>
              <a:t>ректорагија</a:t>
            </a:r>
            <a:r>
              <a:rPr lang="sr-Latn-CS" sz="2800" b="1" i="1" dirty="0">
                <a:solidFill>
                  <a:srgbClr val="F2F2F2"/>
                </a:solidFill>
                <a:latin typeface="Tahoma" pitchFamily="34" charset="0"/>
              </a:rPr>
              <a:t> </a:t>
            </a:r>
            <a:r>
              <a:rPr lang="en-US" sz="2800" b="1" i="1" dirty="0">
                <a:solidFill>
                  <a:srgbClr val="F2F2F2"/>
                </a:solidFill>
                <a:latin typeface="Tahoma" pitchFamily="34" charset="0"/>
              </a:rPr>
              <a:t>и</a:t>
            </a:r>
            <a:r>
              <a:rPr lang="sr-Latn-CS" sz="2800" b="1" i="1" dirty="0">
                <a:solidFill>
                  <a:srgbClr val="F2F2F2"/>
                </a:solidFill>
                <a:latin typeface="Tahoma" pitchFamily="34" charset="0"/>
              </a:rPr>
              <a:t> </a:t>
            </a:r>
            <a:r>
              <a:rPr lang="en-US" sz="2800" b="1" i="1" dirty="0" err="1">
                <a:solidFill>
                  <a:srgbClr val="F2F2F2"/>
                </a:solidFill>
                <a:latin typeface="Tahoma" pitchFamily="34" charset="0"/>
              </a:rPr>
              <a:t>хематохезија</a:t>
            </a:r>
            <a:r>
              <a:rPr lang="sr-Latn-CS" sz="2800" b="1" i="1" dirty="0">
                <a:solidFill>
                  <a:srgbClr val="F2F2F2"/>
                </a:solidFill>
                <a:latin typeface="Tahoma" pitchFamily="34" charset="0"/>
              </a:rPr>
              <a:t> 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>
              <a:buClr>
                <a:schemeClr val="accent5"/>
              </a:buClr>
              <a:buNone/>
              <a:defRPr/>
            </a:pP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	   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F129B9-57B7-4491-BB2B-44A0CE4C624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9410700" y="6543676"/>
            <a:ext cx="876300" cy="247650"/>
          </a:xfrm>
        </p:spPr>
        <p:txBody>
          <a:bodyPr rtlCol="0"/>
          <a:lstStyle/>
          <a:p>
            <a:pPr>
              <a:defRPr/>
            </a:pPr>
            <a:fld id="{10B9CB03-52C1-4AA3-843D-5AFD1B95DFC7}" type="slidenum">
              <a:rPr lang="sr-Latn-CS">
                <a:solidFill>
                  <a:schemeClr val="tx1">
                    <a:alpha val="65000"/>
                  </a:schemeClr>
                </a:solidFill>
              </a:rPr>
              <a:pPr>
                <a:defRPr/>
              </a:pPr>
              <a:t>2</a:t>
            </a:fld>
            <a:endParaRPr lang="sr-Latn-CS">
              <a:solidFill>
                <a:schemeClr val="tx1">
                  <a:alpha val="65000"/>
                </a:schemeClr>
              </a:solidFill>
            </a:endParaRPr>
          </a:p>
        </p:txBody>
      </p:sp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B6FBFA5-520A-428A-A6AD-97AF2BEF4BA6}"/>
              </a:ext>
            </a:extLst>
          </p:cNvPr>
          <p:cNvSpPr txBox="1">
            <a:spLocks noGrp="1"/>
          </p:cNvSpPr>
          <p:nvPr/>
        </p:nvSpPr>
        <p:spPr bwMode="auto">
          <a:xfrm>
            <a:off x="8077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/>
            <a:fld id="{1E05B7A2-E8C0-47C4-99A1-A277B760FE91}" type="slidenum">
              <a:rPr lang="sr-Latn-CS" altLang="en-US" sz="1400">
                <a:effectLst>
                  <a:outerShdw blurRad="38100" dist="38100" dir="2700000" algn="tl">
                    <a:srgbClr val="656162"/>
                  </a:outerShdw>
                </a:effectLst>
                <a:latin typeface="Times New Roman" panose="02020603050405020304" pitchFamily="18" charset="0"/>
              </a:rPr>
              <a:pPr algn="r" eaLnBrk="1" hangingPunct="1"/>
              <a:t>3</a:t>
            </a:fld>
            <a:endParaRPr lang="sr-Latn-CS" altLang="en-US" sz="1400">
              <a:effectLst>
                <a:outerShdw blurRad="38100" dist="38100" dir="2700000" algn="tl">
                  <a:srgbClr val="656162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6387" name="Rectangle 4">
            <a:extLst>
              <a:ext uri="{FF2B5EF4-FFF2-40B4-BE49-F238E27FC236}">
                <a16:creationId xmlns:a16="http://schemas.microsoft.com/office/drawing/2014/main" id="{EEF50210-AC49-454F-AD90-290BE7C7236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847851" y="188913"/>
            <a:ext cx="7680325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CS" sz="3200" b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unga" pitchFamily="34" charset="0"/>
              </a:rPr>
              <a:t>Узроци крвављења из горњих партија ГИТ-а</a:t>
            </a:r>
          </a:p>
        </p:txBody>
      </p:sp>
      <p:sp>
        <p:nvSpPr>
          <p:cNvPr id="149509" name="Rectangle 5">
            <a:extLst>
              <a:ext uri="{FF2B5EF4-FFF2-40B4-BE49-F238E27FC236}">
                <a16:creationId xmlns:a16="http://schemas.microsoft.com/office/drawing/2014/main" id="{3B2FA51B-71E8-4D69-BA1D-EC6BD4891A5A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52600" y="1600200"/>
            <a:ext cx="4038600" cy="4114800"/>
          </a:xfrm>
        </p:spPr>
        <p:txBody>
          <a:bodyPr>
            <a:normAutofit fontScale="92500" lnSpcReduction="20000"/>
          </a:bodyPr>
          <a:lstStyle/>
          <a:p>
            <a:pPr marL="0" indent="0">
              <a:buClr>
                <a:srgbClr val="FFFF00"/>
              </a:buClr>
              <a:buNone/>
              <a:defRPr/>
            </a:pPr>
            <a:r>
              <a:rPr lang="en-US" sz="2000">
                <a:solidFill>
                  <a:srgbClr val="00FFFF"/>
                </a:solidFill>
                <a:latin typeface="Times New Roman" pitchFamily="18" charset="0"/>
              </a:rPr>
              <a:t>Чешћи узроци</a:t>
            </a: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 (&gt; 1 % инциденце)</a:t>
            </a:r>
            <a:endParaRPr lang="sr-Latn-CS" sz="2000">
              <a:solidFill>
                <a:srgbClr val="FFFF00"/>
              </a:solidFill>
              <a:latin typeface="Times New Roman" pitchFamily="18" charset="0"/>
            </a:endParaRPr>
          </a:p>
          <a:p>
            <a:pPr marL="0" indent="0">
              <a:buClr>
                <a:srgbClr val="FFFF00"/>
              </a:buClr>
              <a:buNone/>
              <a:defRPr/>
            </a:pPr>
            <a:endParaRPr lang="en-US" sz="2000">
              <a:solidFill>
                <a:srgbClr val="FFFF00"/>
              </a:solidFill>
              <a:latin typeface="Times New Roman" pitchFamily="18" charset="0"/>
            </a:endParaRP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Дуоденални улкус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Желудачни улкус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Ерозивни гастритис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Варикси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Маллорy-Wеисс -</a:t>
            </a:r>
            <a:r>
              <a:rPr lang="sr-Latn-CS" sz="200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ов расцеп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Езофагитис 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Неоплазме</a:t>
            </a:r>
            <a:endParaRPr lang="pl-PL" sz="2000">
              <a:solidFill>
                <a:srgbClr val="FFFF00"/>
              </a:solidFill>
              <a:latin typeface="Times New Roman" pitchFamily="18" charset="0"/>
            </a:endParaRP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pl-PL" sz="2000">
                <a:solidFill>
                  <a:srgbClr val="FFFF00"/>
                </a:solidFill>
                <a:latin typeface="Times New Roman" pitchFamily="18" charset="0"/>
              </a:rPr>
              <a:t>Улкус езофагуса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pl-PL" sz="2000">
                <a:solidFill>
                  <a:srgbClr val="FFFF00"/>
                </a:solidFill>
                <a:latin typeface="Times New Roman" pitchFamily="18" charset="0"/>
              </a:rPr>
              <a:t>Маргинални улкус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pl-PL" sz="2000">
                <a:solidFill>
                  <a:srgbClr val="FFFF00"/>
                </a:solidFill>
                <a:latin typeface="Times New Roman" pitchFamily="18" charset="0"/>
              </a:rPr>
              <a:t>Васкуларна ектазија</a:t>
            </a:r>
            <a:endParaRPr lang="en-US" sz="200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49510" name="Rectangle 6">
            <a:extLst>
              <a:ext uri="{FF2B5EF4-FFF2-40B4-BE49-F238E27FC236}">
                <a16:creationId xmlns:a16="http://schemas.microsoft.com/office/drawing/2014/main" id="{FCAD2EB3-29A3-48D1-8205-8B3E80EFFEDC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019800" y="1600201"/>
            <a:ext cx="4038600" cy="4530725"/>
          </a:xfrm>
        </p:spPr>
        <p:txBody>
          <a:bodyPr>
            <a:normAutofit fontScale="92500" lnSpcReduction="10000"/>
          </a:bodyPr>
          <a:lstStyle/>
          <a:p>
            <a:pPr marL="0" indent="0">
              <a:buClr>
                <a:srgbClr val="FFFF00"/>
              </a:buClr>
              <a:buNone/>
              <a:defRPr/>
            </a:pPr>
            <a:r>
              <a:rPr lang="en-US" sz="2000">
                <a:solidFill>
                  <a:srgbClr val="00FFFF"/>
                </a:solidFill>
                <a:latin typeface="Times New Roman" pitchFamily="18" charset="0"/>
              </a:rPr>
              <a:t>Ређи узроци</a:t>
            </a: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 (&lt; 1% случајева)</a:t>
            </a:r>
            <a:endParaRPr lang="sr-Latn-CS" sz="2000">
              <a:solidFill>
                <a:srgbClr val="FFFF00"/>
              </a:solidFill>
              <a:latin typeface="Times New Roman" pitchFamily="18" charset="0"/>
            </a:endParaRPr>
          </a:p>
          <a:p>
            <a:pPr marL="0" indent="0">
              <a:buClr>
                <a:srgbClr val="FFFF00"/>
              </a:buClr>
              <a:buNone/>
              <a:defRPr/>
            </a:pPr>
            <a:endParaRPr lang="en-US" sz="2000">
              <a:solidFill>
                <a:srgbClr val="FFFF00"/>
              </a:solidFill>
              <a:latin typeface="Times New Roman" pitchFamily="18" charset="0"/>
            </a:endParaRP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Диеулафоy- ева ерозија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Хемобилија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Болести везивног ткива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Аортоентерична фистула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Исхемија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Радијацијски гастритис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Волвулус желуца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Амилоидоза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Траума</a:t>
            </a:r>
          </a:p>
          <a:p>
            <a:pPr marL="0" indent="0"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Кронова болест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>
            <a:extLst>
              <a:ext uri="{FF2B5EF4-FFF2-40B4-BE49-F238E27FC236}">
                <a16:creationId xmlns:a16="http://schemas.microsoft.com/office/drawing/2014/main" id="{38E688CB-89A6-465C-AD1C-6D20E4786111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1774825" y="2565400"/>
            <a:ext cx="8642350" cy="4292600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buClr>
                <a:schemeClr val="accent5"/>
              </a:buClr>
              <a:defRPr/>
            </a:pPr>
            <a:r>
              <a:rPr lang="en-US" sz="2400" b="1" i="1" u="sng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МАСИВНА</a:t>
            </a:r>
            <a:r>
              <a:rPr lang="sr-Latn-CS" sz="2400" b="1" i="1" u="sng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, </a:t>
            </a:r>
            <a:r>
              <a:rPr lang="en-US" sz="2400" b="1" i="1" u="sng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СВЕЖЕ</a:t>
            </a:r>
            <a:r>
              <a:rPr lang="sr-Latn-CS" sz="2400" b="1" i="1" u="sng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 u="sng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ЦРВЕНА</a:t>
            </a:r>
            <a:r>
              <a:rPr lang="sr-Latn-CS" sz="2400" b="1" i="1" u="sng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 u="sng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КРВ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-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ВАРИКСИ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ЈЕДЊАКА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,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ПЕНЕТРАНТНИ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УЛКУС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У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СУСЕДНЕ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ОРГАНЕ</a:t>
            </a:r>
            <a:endParaRPr lang="sr-Latn-CS" sz="2400" b="1" i="1">
              <a:solidFill>
                <a:srgbClr val="F2F2F2"/>
              </a:solidFill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endParaRPr lang="sr-Latn-CS" sz="2400" b="1" i="1">
              <a:solidFill>
                <a:srgbClr val="F2F2F2"/>
              </a:solidFill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en-US" sz="2400" b="1" i="1" u="sng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КОАГУЛУМИ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-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ВЕЋА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АРТЕРИЈА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ЖЕЛУЦА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,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ДУОДЕНАЛНИ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УЛКУС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СА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ОТВОРЕНИМ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ПИЛОРУСОМ</a:t>
            </a:r>
            <a:endParaRPr lang="sr-Latn-CS" sz="2400" b="1" i="1">
              <a:solidFill>
                <a:srgbClr val="F2F2F2"/>
              </a:solidFill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endParaRPr lang="sr-Latn-CS" sz="2400" b="1" i="1">
              <a:solidFill>
                <a:srgbClr val="F2F2F2"/>
              </a:solidFill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buNone/>
              <a:defRPr/>
            </a:pPr>
            <a:endParaRPr lang="sr-Latn-CS" sz="2400" b="1" i="1">
              <a:solidFill>
                <a:srgbClr val="F2F2F2"/>
              </a:solidFill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en-US" sz="2400" b="1" i="1" u="sng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ТАЛОГ</a:t>
            </a:r>
            <a:r>
              <a:rPr lang="sr-Latn-CS" sz="2400" b="1" i="1" u="sng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 u="sng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ЦРНЕ</a:t>
            </a:r>
            <a:r>
              <a:rPr lang="sr-Latn-CS" sz="2400" b="1" i="1" u="sng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 u="sng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КАФЕ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-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МЕТХЕМОГЛОБИН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КОД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КРВИ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КОЈА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ЈЕ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	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ДУГО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БОРАВИЛА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У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ЖЕЛУЦУ</a:t>
            </a:r>
            <a:endParaRPr lang="sr-Latn-CS" sz="2400" b="1" i="1">
              <a:solidFill>
                <a:srgbClr val="F2F2F2"/>
              </a:solidFill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buNone/>
              <a:defRPr/>
            </a:pPr>
            <a:endParaRPr lang="sr-Latn-CS" sz="3600" b="1" i="1">
              <a:effectLst>
                <a:outerShdw blurRad="38100" dist="38100" dir="2700000" algn="tl">
                  <a:srgbClr val="242852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chemeClr val="accent5"/>
              </a:buClr>
              <a:defRPr/>
            </a:pPr>
            <a:endParaRPr lang="sr-Latn-CS" sz="2400" b="1" i="1">
              <a:effectLst>
                <a:outerShdw blurRad="38100" dist="38100" dir="2700000" algn="tl">
                  <a:srgbClr val="242852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chemeClr val="accent5"/>
              </a:buClr>
              <a:defRPr/>
            </a:pPr>
            <a:endParaRPr lang="sr-Latn-CS" b="1" i="1">
              <a:effectLst>
                <a:outerShdw blurRad="38100" dist="38100" dir="2700000" algn="tl">
                  <a:srgbClr val="242852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FF36657-D342-4996-8168-F393E44EE85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9410700" y="6543676"/>
            <a:ext cx="876300" cy="247650"/>
          </a:xfrm>
        </p:spPr>
        <p:txBody>
          <a:bodyPr rtlCol="0"/>
          <a:lstStyle/>
          <a:p>
            <a:pPr>
              <a:defRPr/>
            </a:pPr>
            <a:fld id="{EC0CB03D-77F3-4F26-8CF6-88C0931B6ADF}" type="slidenum">
              <a:rPr lang="sr-Latn-CS">
                <a:solidFill>
                  <a:schemeClr val="tx1">
                    <a:alpha val="65000"/>
                  </a:schemeClr>
                </a:solidFill>
              </a:rPr>
              <a:pPr>
                <a:defRPr/>
              </a:pPr>
              <a:t>4</a:t>
            </a:fld>
            <a:endParaRPr lang="sr-Latn-CS">
              <a:solidFill>
                <a:schemeClr val="tx1">
                  <a:alpha val="65000"/>
                </a:schemeClr>
              </a:solidFill>
            </a:endParaRPr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88827A5D-537F-4C41-BCA3-4949080C7F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01875" y="1"/>
            <a:ext cx="7543800" cy="1916113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48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ХЕМАТЕМЕЗА</a:t>
            </a:r>
            <a:r>
              <a:rPr lang="sr-Latn-CS" i="1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i="1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ПОВРАЋАЊЕ</a:t>
            </a:r>
            <a:r>
              <a:rPr lang="sr-Latn-CS" sz="3200" i="1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i="1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КРВИ</a:t>
            </a:r>
            <a:endParaRPr lang="sr-Latn-CS" i="1">
              <a:effectLst>
                <a:outerShdw blurRad="38100" dist="38100" dir="2700000" algn="tl">
                  <a:srgbClr val="242852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>
            <a:extLst>
              <a:ext uri="{FF2B5EF4-FFF2-40B4-BE49-F238E27FC236}">
                <a16:creationId xmlns:a16="http://schemas.microsoft.com/office/drawing/2014/main" id="{7BBD5D6E-9C10-4175-A20B-F51D77F670D1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1524001" y="1916113"/>
            <a:ext cx="8964613" cy="4608512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buClr>
                <a:schemeClr val="accent5"/>
              </a:buClr>
              <a:defRPr/>
            </a:pP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МАСИВНЕ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,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ТЕЧНЕ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КАТРАНАСТО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-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ЦРВЕНЕ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СТОЛИЦЕ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СА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КОАГУЛУМИМА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-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ВЕЋЕ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АРТЕРИЈЕ</a:t>
            </a:r>
            <a:endParaRPr lang="sr-Latn-CS" sz="2400" b="1" i="1">
              <a:solidFill>
                <a:srgbClr val="F2F2F2"/>
              </a:solidFill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buNone/>
              <a:defRPr/>
            </a:pPr>
            <a:endParaRPr lang="sr-Latn-CS" sz="2400" b="1" i="1">
              <a:solidFill>
                <a:srgbClr val="F2F2F2"/>
              </a:solidFill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КАТРАНАСТЕ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КАШАСТЕ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СТОЛИЦЕ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-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УЛКУСНО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СВЕЖЕ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КРВАВЉЕЊЕ</a:t>
            </a:r>
            <a:endParaRPr lang="sr-Latn-CS" sz="2400" b="1" i="1">
              <a:solidFill>
                <a:srgbClr val="F2F2F2"/>
              </a:solidFill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buNone/>
              <a:defRPr/>
            </a:pPr>
            <a:endParaRPr lang="sr-Latn-CS" sz="2400" b="1" i="1">
              <a:solidFill>
                <a:srgbClr val="F2F2F2"/>
              </a:solidFill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КАТРАНАСТЕ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ЧВРСТЕ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СТОЛИЦЕ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-	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УЛКУСНО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СТАРО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КРВАВЉЕЊЕ</a:t>
            </a:r>
          </a:p>
          <a:p>
            <a:pPr marL="0" indent="0">
              <a:buClr>
                <a:schemeClr val="accent5"/>
              </a:buClr>
              <a:defRPr/>
            </a:pPr>
            <a:endParaRPr lang="sr-Latn-CS" sz="2400" b="1" i="1">
              <a:solidFill>
                <a:srgbClr val="F2F2F2"/>
              </a:solidFill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ОКУЛТНО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КРВАВЉЕЊЕ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-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ЕРОЗИЈЕ</a:t>
            </a:r>
            <a:r>
              <a:rPr lang="sr-Latn-C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</a:t>
            </a:r>
            <a:r>
              <a:rPr lang="en-US" sz="2400" b="1" i="1">
                <a:solidFill>
                  <a:srgbClr val="F2F2F2"/>
                </a:solidFill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ЖЕЛУЦА</a:t>
            </a:r>
            <a:endParaRPr lang="sr-Latn-CS" sz="2400" b="1" i="1">
              <a:solidFill>
                <a:srgbClr val="F2F2F2"/>
              </a:solidFill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endParaRPr lang="sr-Latn-CS" sz="2400">
              <a:effectLst>
                <a:outerShdw blurRad="38100" dist="38100" dir="2700000" algn="tl">
                  <a:srgbClr val="242852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94E352B-EECC-4A55-AF73-075039EFF07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9410700" y="6543676"/>
            <a:ext cx="876300" cy="247650"/>
          </a:xfrm>
        </p:spPr>
        <p:txBody>
          <a:bodyPr rtlCol="0"/>
          <a:lstStyle/>
          <a:p>
            <a:pPr>
              <a:defRPr/>
            </a:pPr>
            <a:fld id="{5F64D200-B233-4F1C-9B87-1453446570E9}" type="slidenum">
              <a:rPr lang="sr-Latn-CS">
                <a:solidFill>
                  <a:schemeClr val="tx1">
                    <a:alpha val="65000"/>
                  </a:schemeClr>
                </a:solidFill>
              </a:rPr>
              <a:pPr>
                <a:defRPr/>
              </a:pPr>
              <a:t>5</a:t>
            </a:fld>
            <a:endParaRPr lang="sr-Latn-CS">
              <a:solidFill>
                <a:schemeClr val="tx1">
                  <a:alpha val="65000"/>
                </a:schemeClr>
              </a:solidFill>
            </a:endParaRPr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0E2C2779-7138-4EDD-93F1-454A37B8C2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92313" y="260350"/>
            <a:ext cx="8229600" cy="13843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800" b="1" i="1">
                <a:solidFill>
                  <a:srgbClr val="F2F2F2"/>
                </a:solidFill>
                <a:latin typeface="Tahoma" pitchFamily="34" charset="0"/>
                <a:cs typeface="Tahoma" pitchFamily="34" charset="0"/>
              </a:rPr>
              <a:t>МЕЛAЕНА</a:t>
            </a:r>
            <a:r>
              <a:rPr lang="sr-Latn-CS" sz="32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- </a:t>
            </a:r>
            <a:r>
              <a:rPr lang="en-US" sz="28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КРВАВЉЕЊЕ</a:t>
            </a:r>
            <a:r>
              <a:rPr lang="sr-Latn-CS" sz="28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en-US" sz="28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НА</a:t>
            </a:r>
            <a:r>
              <a:rPr lang="sr-Latn-CS" sz="28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en-US" sz="28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АНУС</a:t>
            </a:r>
            <a:r>
              <a:rPr lang="sr-Latn-CS" sz="28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en-US" sz="28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ПОРЕКЛОМ</a:t>
            </a:r>
            <a:r>
              <a:rPr lang="sr-Latn-CS" sz="28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en-US" sz="28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ИЗНАД</a:t>
            </a:r>
            <a:r>
              <a:rPr lang="sr-Latn-CS" sz="28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en-US" sz="28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Тreitz</a:t>
            </a:r>
            <a:r>
              <a:rPr lang="sr-Latn-CS" sz="28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en-US" sz="28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ЛИГАМЕНТА</a:t>
            </a:r>
            <a:r>
              <a:rPr lang="sr-Latn-CS" sz="28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, </a:t>
            </a:r>
            <a:r>
              <a:rPr lang="en-US" sz="28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МЕТХЕМОГЛОБИН</a:t>
            </a:r>
            <a:endParaRPr lang="sr-Latn-CS" sz="2800" b="1" i="1"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>
            <a:extLst>
              <a:ext uri="{FF2B5EF4-FFF2-40B4-BE49-F238E27FC236}">
                <a16:creationId xmlns:a16="http://schemas.microsoft.com/office/drawing/2014/main" id="{D37A3E63-48C7-48A6-A807-F03765E2906A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2424114" y="1916114"/>
            <a:ext cx="7329487" cy="5113337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buClr>
                <a:schemeClr val="accent5"/>
              </a:buClr>
              <a:defRPr/>
            </a:pP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ВАРИКОЗИТЕТИ ЈЕДЊАКА </a:t>
            </a:r>
            <a:endParaRPr lang="en-US" sz="2400" b="1"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УЛКУС ЖЕЛУЦА</a:t>
            </a:r>
            <a:r>
              <a:rPr lang="sr-Latn-C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 </a:t>
            </a: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И</a:t>
            </a:r>
            <a:r>
              <a:rPr lang="sr-Latn-C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 </a:t>
            </a: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ДУОДЕНУМА </a:t>
            </a:r>
            <a:endParaRPr lang="en-US" sz="2400" b="1"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ГАСТРИТИС</a:t>
            </a:r>
            <a:endParaRPr lang="en-US" sz="2400" b="1"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ХИПЕРПЛАЗИЈА ЖЕЛУЦА</a:t>
            </a:r>
            <a:r>
              <a:rPr lang="sr-Latn-C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 -</a:t>
            </a: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M</a:t>
            </a:r>
            <a:r>
              <a:rPr lang="sr-Latn-C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. </a:t>
            </a: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MENETRIER </a:t>
            </a:r>
            <a:endParaRPr lang="en-US" sz="2400" b="1"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СТРЕС УЛКУС</a:t>
            </a:r>
            <a:endParaRPr lang="en-US" sz="2400" b="1"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ТУМОРИ ЖЕЛУЦА</a:t>
            </a:r>
            <a:r>
              <a:rPr lang="sr-Latn-C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,</a:t>
            </a: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КАРЦИНОМИ </a:t>
            </a:r>
            <a:endParaRPr lang="en-US" sz="2400" b="1"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MALLOR</a:t>
            </a:r>
            <a:r>
              <a:rPr lang="sr-Latn-C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Y-W</a:t>
            </a: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EISS СИНДРОМ </a:t>
            </a:r>
            <a:endParaRPr lang="en-US" sz="2400" b="1"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СИНДРОМ ZOLLINGER</a:t>
            </a:r>
            <a:r>
              <a:rPr lang="sr-Latn-C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-</a:t>
            </a: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ELLISON </a:t>
            </a:r>
            <a:endParaRPr lang="en-US" sz="2400" b="1"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СИНДРОМ BOERHAVE</a:t>
            </a:r>
            <a:endParaRPr lang="en-US" sz="2400" b="1"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en-US" sz="2400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</a:rPr>
              <a:t>ДИВЕРТИКУЛИ ДУОДЕНУМА </a:t>
            </a:r>
            <a:endParaRPr lang="en-US" sz="2400" b="1"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endParaRPr lang="en-US" sz="2400">
              <a:effectLst>
                <a:outerShdw blurRad="38100" dist="38100" dir="2700000" algn="tl">
                  <a:srgbClr val="242852"/>
                </a:outerShdw>
              </a:effectLst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2AA91C9-BC35-4975-A041-BA25E2B352F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9410700" y="6543676"/>
            <a:ext cx="876300" cy="247650"/>
          </a:xfrm>
        </p:spPr>
        <p:txBody>
          <a:bodyPr rtlCol="0"/>
          <a:lstStyle/>
          <a:p>
            <a:pPr>
              <a:defRPr/>
            </a:pPr>
            <a:fld id="{E2AB2539-648D-4AB9-95D3-AF3DC2A8E044}" type="slidenum">
              <a:rPr lang="sr-Latn-CS">
                <a:solidFill>
                  <a:schemeClr val="tx1">
                    <a:alpha val="65000"/>
                  </a:schemeClr>
                </a:solidFill>
              </a:rPr>
              <a:pPr>
                <a:defRPr/>
              </a:pPr>
              <a:t>6</a:t>
            </a:fld>
            <a:endParaRPr lang="sr-Latn-CS">
              <a:solidFill>
                <a:schemeClr val="tx1">
                  <a:alpha val="65000"/>
                </a:schemeClr>
              </a:solidFill>
            </a:endParaRPr>
          </a:p>
        </p:txBody>
      </p:sp>
      <p:sp>
        <p:nvSpPr>
          <p:cNvPr id="10242" name="Rectangle 2">
            <a:extLst>
              <a:ext uri="{FF2B5EF4-FFF2-40B4-BE49-F238E27FC236}">
                <a16:creationId xmlns:a16="http://schemas.microsoft.com/office/drawing/2014/main" id="{164B3345-EC2E-49F5-A130-1B4457122F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01875" y="1"/>
            <a:ext cx="7543800" cy="162877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x-none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ИЗВОРИ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КРВАВЉЕЊА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ГОРЊИХ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ПАРТИЈА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ГИТ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sr-Latn-CS" b="1" i="1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C2E485-3386-432B-BD7A-F898F8FBECE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410700" y="6543676"/>
            <a:ext cx="876300" cy="247650"/>
          </a:xfrm>
        </p:spPr>
        <p:txBody>
          <a:bodyPr rtlCol="0"/>
          <a:lstStyle/>
          <a:p>
            <a:pPr>
              <a:defRPr/>
            </a:pPr>
            <a:fld id="{881581BA-4477-4740-98F9-056CDAECCBC1}" type="slidenum">
              <a:rPr lang="sr-Latn-CS">
                <a:solidFill>
                  <a:schemeClr val="tx1">
                    <a:alpha val="65000"/>
                  </a:schemeClr>
                </a:solidFill>
              </a:rPr>
              <a:pPr>
                <a:defRPr/>
              </a:pPr>
              <a:t>7</a:t>
            </a:fld>
            <a:endParaRPr lang="sr-Latn-CS">
              <a:solidFill>
                <a:schemeClr val="tx1">
                  <a:alpha val="65000"/>
                </a:schemeClr>
              </a:solidFill>
            </a:endParaRPr>
          </a:p>
        </p:txBody>
      </p:sp>
      <p:sp>
        <p:nvSpPr>
          <p:cNvPr id="8194" name="Rectangle 4">
            <a:extLst>
              <a:ext uri="{FF2B5EF4-FFF2-40B4-BE49-F238E27FC236}">
                <a16:creationId xmlns:a16="http://schemas.microsoft.com/office/drawing/2014/main" id="{364B1D4A-6CFC-49D1-B8F2-E9AE81D0FD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1"/>
            <a:ext cx="9144000" cy="1268413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US" sz="3200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МОРФОЛОШКО</a:t>
            </a:r>
            <a:r>
              <a:rPr lang="sr-Latn-CS" sz="3200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ХИСТОЛОШКА</a:t>
            </a:r>
            <a:r>
              <a:rPr lang="sr-Latn-CS" sz="3200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РАЗЛИКА</a:t>
            </a:r>
            <a:r>
              <a:rPr lang="sr-Latn-CS" sz="3200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УЛКУСА</a:t>
            </a:r>
            <a:r>
              <a:rPr lang="sr-Latn-CS" sz="3200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3200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ЕРОЗИЈЕ</a:t>
            </a:r>
            <a:endParaRPr lang="sr-Latn-CS" sz="3200" b="1" i="1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5" descr="rad61EED.jpg">
            <a:extLst>
              <a:ext uri="{FF2B5EF4-FFF2-40B4-BE49-F238E27FC236}">
                <a16:creationId xmlns:a16="http://schemas.microsoft.com/office/drawing/2014/main" id="{50A95D38-4E07-4596-9552-555590F3333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12876"/>
            <a:ext cx="9144000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>
            <a:extLst>
              <a:ext uri="{FF2B5EF4-FFF2-40B4-BE49-F238E27FC236}">
                <a16:creationId xmlns:a16="http://schemas.microsoft.com/office/drawing/2014/main" id="{7D8BADC3-B583-43D9-B257-960757F6BB11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 bwMode="auto">
          <a:xfrm>
            <a:off x="1703388" y="1557338"/>
            <a:ext cx="8964612" cy="530066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indent="0">
              <a:buClr>
                <a:schemeClr val="accent5"/>
              </a:buClr>
              <a:defRPr/>
            </a:pPr>
            <a:endParaRPr lang="en-US" sz="2400" b="1" i="1" dirty="0"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en-US" sz="2400" b="1" i="1" dirty="0">
                <a:latin typeface="Tahoma" pitchFamily="34" charset="0"/>
              </a:rPr>
              <a:t>ДИЈАГНОСТИЧКА</a:t>
            </a:r>
            <a:r>
              <a:rPr lang="sr-Latn-CS" sz="2400" b="1" i="1" dirty="0">
                <a:latin typeface="Tahoma" pitchFamily="34" charset="0"/>
              </a:rPr>
              <a:t> </a:t>
            </a:r>
            <a:r>
              <a:rPr lang="en-US" sz="2400" b="1" i="1" dirty="0">
                <a:latin typeface="Tahoma" pitchFamily="34" charset="0"/>
              </a:rPr>
              <a:t>ФИБЕРОПТИЧКА</a:t>
            </a:r>
            <a:r>
              <a:rPr lang="sr-Latn-CS" sz="2400" b="1" i="1" dirty="0">
                <a:latin typeface="Tahoma" pitchFamily="34" charset="0"/>
              </a:rPr>
              <a:t>  </a:t>
            </a:r>
            <a:r>
              <a:rPr lang="en-US" sz="2400" b="1" i="1" dirty="0">
                <a:latin typeface="Tahoma" pitchFamily="34" charset="0"/>
              </a:rPr>
              <a:t>ЕЗОФАГО</a:t>
            </a:r>
            <a:r>
              <a:rPr lang="sr-Latn-CS" sz="2400" b="1" i="1" dirty="0">
                <a:latin typeface="Tahoma" pitchFamily="34" charset="0"/>
              </a:rPr>
              <a:t>-</a:t>
            </a:r>
            <a:r>
              <a:rPr lang="en-US" sz="2400" b="1" i="1" dirty="0">
                <a:latin typeface="Tahoma" pitchFamily="34" charset="0"/>
              </a:rPr>
              <a:t>ГАСТРО</a:t>
            </a:r>
            <a:r>
              <a:rPr lang="sr-Latn-CS" sz="2400" b="1" i="1" dirty="0">
                <a:latin typeface="Tahoma" pitchFamily="34" charset="0"/>
              </a:rPr>
              <a:t>-</a:t>
            </a:r>
            <a:r>
              <a:rPr lang="en-US" sz="2400" b="1" i="1" dirty="0">
                <a:latin typeface="Tahoma" pitchFamily="34" charset="0"/>
              </a:rPr>
              <a:t>ДУОДЕНОСКОПИЈА</a:t>
            </a:r>
            <a:endParaRPr lang="sr-Latn-CS" sz="2400" b="1" i="1" dirty="0"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endParaRPr lang="sr-Latn-CS" sz="2400" b="1" i="1" dirty="0"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en-US" sz="2400" b="1" i="1" dirty="0">
                <a:latin typeface="Tahoma" pitchFamily="34" charset="0"/>
              </a:rPr>
              <a:t>ЛАВАЖА</a:t>
            </a:r>
            <a:r>
              <a:rPr lang="sr-Latn-CS" sz="2400" b="1" i="1" dirty="0">
                <a:latin typeface="Tahoma" pitchFamily="34" charset="0"/>
              </a:rPr>
              <a:t> </a:t>
            </a:r>
            <a:r>
              <a:rPr lang="en-US" sz="2400" b="1" i="1" dirty="0">
                <a:latin typeface="Tahoma" pitchFamily="34" charset="0"/>
              </a:rPr>
              <a:t>ЖЕЛУЦА</a:t>
            </a:r>
            <a:r>
              <a:rPr lang="sr-Latn-CS" sz="2400" b="1" i="1" dirty="0">
                <a:latin typeface="Tahoma" pitchFamily="34" charset="0"/>
              </a:rPr>
              <a:t> </a:t>
            </a:r>
            <a:r>
              <a:rPr lang="en-US" sz="2400" b="1" i="1" dirty="0">
                <a:latin typeface="Tahoma" pitchFamily="34" charset="0"/>
              </a:rPr>
              <a:t>ХЛАДНИМ</a:t>
            </a:r>
            <a:r>
              <a:rPr lang="sr-Latn-CS" sz="2400" b="1" i="1" dirty="0">
                <a:latin typeface="Tahoma" pitchFamily="34" charset="0"/>
              </a:rPr>
              <a:t> </a:t>
            </a:r>
            <a:r>
              <a:rPr lang="en-US" sz="2400" b="1" i="1" dirty="0">
                <a:latin typeface="Tahoma" pitchFamily="34" charset="0"/>
              </a:rPr>
              <a:t>ФИЗИОЛОШКИМ</a:t>
            </a:r>
            <a:r>
              <a:rPr lang="sr-Latn-CS" sz="2400" b="1" i="1" dirty="0">
                <a:latin typeface="Tahoma" pitchFamily="34" charset="0"/>
              </a:rPr>
              <a:t> </a:t>
            </a:r>
            <a:r>
              <a:rPr lang="en-US" sz="2400" b="1" i="1" dirty="0">
                <a:latin typeface="Tahoma" pitchFamily="34" charset="0"/>
              </a:rPr>
              <a:t>РАСТВОРОМ</a:t>
            </a:r>
            <a:r>
              <a:rPr lang="sr-Latn-CS" sz="2400" b="1" i="1" dirty="0">
                <a:latin typeface="Tahoma" pitchFamily="34" charset="0"/>
              </a:rPr>
              <a:t> </a:t>
            </a:r>
            <a:r>
              <a:rPr lang="en-US" sz="2400" b="1" i="1" dirty="0">
                <a:latin typeface="Tahoma" pitchFamily="34" charset="0"/>
              </a:rPr>
              <a:t>И</a:t>
            </a:r>
            <a:r>
              <a:rPr lang="sr-Latn-CS" sz="2400" b="1" i="1" dirty="0">
                <a:latin typeface="Tahoma" pitchFamily="34" charset="0"/>
              </a:rPr>
              <a:t> </a:t>
            </a:r>
            <a:r>
              <a:rPr lang="en-US" sz="2400" b="1" i="1" dirty="0">
                <a:latin typeface="Tahoma" pitchFamily="34" charset="0"/>
              </a:rPr>
              <a:t>АДРЕНАЛИНОМ</a:t>
            </a:r>
            <a:endParaRPr lang="sr-Latn-CS" sz="2400" b="1" i="1" dirty="0"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endParaRPr lang="sr-Latn-CS" sz="2400" b="1" i="1" dirty="0">
              <a:latin typeface="Tahoma" pitchFamily="34" charset="0"/>
            </a:endParaRPr>
          </a:p>
          <a:p>
            <a:pPr marL="0" indent="0">
              <a:buClr>
                <a:schemeClr val="accent5"/>
              </a:buClr>
              <a:defRPr/>
            </a:pPr>
            <a:r>
              <a:rPr lang="sr-Cyrl-RS" sz="2400" b="1" i="1" dirty="0">
                <a:latin typeface="Tahoma" pitchFamily="34" charset="0"/>
              </a:rPr>
              <a:t>ТЕРАПИЈСКА </a:t>
            </a:r>
            <a:r>
              <a:rPr lang="sr-Latn-CS" sz="2400" b="1" i="1" dirty="0">
                <a:latin typeface="Tahoma" pitchFamily="34" charset="0"/>
              </a:rPr>
              <a:t> </a:t>
            </a:r>
            <a:r>
              <a:rPr lang="en-US" sz="2400" b="1" i="1" dirty="0">
                <a:latin typeface="Tahoma" pitchFamily="34" charset="0"/>
              </a:rPr>
              <a:t>ФИБЕРОПТИЧКА</a:t>
            </a:r>
            <a:r>
              <a:rPr lang="sr-Latn-CS" sz="2400" b="1" i="1" dirty="0">
                <a:latin typeface="Tahoma" pitchFamily="34" charset="0"/>
              </a:rPr>
              <a:t> </a:t>
            </a:r>
            <a:r>
              <a:rPr lang="en-US" sz="2400" b="1" i="1" dirty="0">
                <a:latin typeface="Tahoma" pitchFamily="34" charset="0"/>
              </a:rPr>
              <a:t>ЕНДОСКОПИЈА</a:t>
            </a:r>
            <a:endParaRPr lang="sr-Latn-CS" sz="2400" b="1" i="1" dirty="0">
              <a:latin typeface="Tahoma" pitchFamily="34" charset="0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E5F2226-44DF-4E42-BEEB-FF935B5817C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9410700" y="6543676"/>
            <a:ext cx="876300" cy="247650"/>
          </a:xfrm>
        </p:spPr>
        <p:txBody>
          <a:bodyPr rtlCol="0"/>
          <a:lstStyle/>
          <a:p>
            <a:pPr>
              <a:defRPr/>
            </a:pPr>
            <a:fld id="{83587FA2-4275-40CC-9910-0C39768845B7}" type="slidenum">
              <a:rPr lang="sr-Latn-CS">
                <a:solidFill>
                  <a:schemeClr val="tx1">
                    <a:alpha val="65000"/>
                  </a:schemeClr>
                </a:solidFill>
              </a:rPr>
              <a:pPr>
                <a:defRPr/>
              </a:pPr>
              <a:t>8</a:t>
            </a:fld>
            <a:endParaRPr lang="sr-Latn-CS" dirty="0">
              <a:solidFill>
                <a:schemeClr val="tx1">
                  <a:alpha val="65000"/>
                </a:schemeClr>
              </a:solidFill>
            </a:endParaRPr>
          </a:p>
        </p:txBody>
      </p:sp>
      <p:sp>
        <p:nvSpPr>
          <p:cNvPr id="11266" name="Rectangle 2">
            <a:extLst>
              <a:ext uri="{FF2B5EF4-FFF2-40B4-BE49-F238E27FC236}">
                <a16:creationId xmlns:a16="http://schemas.microsoft.com/office/drawing/2014/main" id="{DD93FB3D-423B-4EDB-BBCF-9D35CEB26A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01875" y="1"/>
            <a:ext cx="7543800" cy="184467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ТРЕТМАН КРВАВЉЕЊА ИЗ</a:t>
            </a:r>
            <a:r>
              <a:rPr lang="sr-Latn-CS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en-US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ГОРЊИХ</a:t>
            </a:r>
            <a:r>
              <a:rPr lang="sr-Latn-CS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en-US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ПАРТИЈА</a:t>
            </a:r>
            <a:r>
              <a:rPr lang="sr-Latn-CS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en-US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ГИТ</a:t>
            </a:r>
            <a:r>
              <a:rPr lang="sr-Latn-CS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-</a:t>
            </a:r>
            <a:r>
              <a:rPr lang="en-US" b="1" i="1">
                <a:effectLst>
                  <a:outerShdw blurRad="38100" dist="38100" dir="2700000" algn="tl">
                    <a:srgbClr val="242852"/>
                  </a:outerShdw>
                </a:effectLst>
                <a:latin typeface="Tahoma" pitchFamily="34" charset="0"/>
                <a:cs typeface="Tahoma" pitchFamily="34" charset="0"/>
              </a:rPr>
              <a:t>а</a:t>
            </a:r>
            <a:endParaRPr lang="sr-Latn-CS" b="1" i="1">
              <a:effectLst>
                <a:outerShdw blurRad="38100" dist="38100" dir="2700000" algn="tl">
                  <a:srgbClr val="242852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EC6CA823-95E0-44D0-9B8D-9A622A9D17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229600" cy="88423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sr-Cyrl-RS" altLang="en-US">
                <a:latin typeface="Times New Roman" panose="02020603050405020304" pitchFamily="18" charset="0"/>
                <a:cs typeface="Tunga" panose="020B0502040204020203" pitchFamily="34" charset="0"/>
              </a:rPr>
              <a:t>Апарат и неопходна опрема за ЕГДС</a:t>
            </a:r>
            <a:endParaRPr lang="en-US" altLang="en-US">
              <a:latin typeface="Times New Roman" panose="02020603050405020304" pitchFamily="18" charset="0"/>
              <a:cs typeface="Tunga" panose="020B0502040204020203" pitchFamily="34" charset="0"/>
            </a:endParaRPr>
          </a:p>
        </p:txBody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F2B7CAC7-07D5-429E-AF9F-3F5775A9DD2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981200" y="838201"/>
            <a:ext cx="8229600" cy="4530725"/>
          </a:xfrm>
        </p:spPr>
        <p:txBody>
          <a:bodyPr/>
          <a:lstStyle/>
          <a:p>
            <a:pPr marL="0" indent="0">
              <a:buNone/>
              <a:defRPr/>
            </a:pPr>
            <a:endParaRPr lang="sr-Cyrl-CS" dirty="0">
              <a:latin typeface="Times New Roman" pitchFamily="18" charset="0"/>
            </a:endParaRPr>
          </a:p>
        </p:txBody>
      </p:sp>
      <p:pic>
        <p:nvPicPr>
          <p:cNvPr id="22532" name="Picture 5" descr="C:\Documents and Settings\Nenad.NENAD-834AA11E5\Desktop\Kongres\Slike\2010_03_24\SDC11171.jpg">
            <a:extLst>
              <a:ext uri="{FF2B5EF4-FFF2-40B4-BE49-F238E27FC236}">
                <a16:creationId xmlns:a16="http://schemas.microsoft.com/office/drawing/2014/main" id="{6CCB19E4-D019-4AF0-8858-8696F969B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713" y="1268413"/>
            <a:ext cx="3484562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7" descr="C:\Documents and Settings\Nenad.NENAD-834AA11E5\Desktop\Kongres\Slike\2010_03_24\SDC11173.JPG">
            <a:extLst>
              <a:ext uri="{FF2B5EF4-FFF2-40B4-BE49-F238E27FC236}">
                <a16:creationId xmlns:a16="http://schemas.microsoft.com/office/drawing/2014/main" id="{D86EE98C-D965-4CF4-A7A9-DDCC7934E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268414"/>
            <a:ext cx="3352800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9" descr="C:\Documents and Settings\Nenad.NENAD-834AA11E5\Desktop\Kongres\Slike\2010_03_24\SDC11175.JPG">
            <a:extLst>
              <a:ext uri="{FF2B5EF4-FFF2-40B4-BE49-F238E27FC236}">
                <a16:creationId xmlns:a16="http://schemas.microsoft.com/office/drawing/2014/main" id="{E6DF9C2F-D5E4-4358-BF52-2A8536436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113" y="4352925"/>
            <a:ext cx="3352800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88</TotalTime>
  <Words>449</Words>
  <Application>Microsoft Office PowerPoint</Application>
  <PresentationFormat>Widescreen</PresentationFormat>
  <Paragraphs>149</Paragraphs>
  <Slides>16</Slides>
  <Notes>11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Century Gothic</vt:lpstr>
      <vt:lpstr>Tahoma</vt:lpstr>
      <vt:lpstr>Times New Roman</vt:lpstr>
      <vt:lpstr>Verdana</vt:lpstr>
      <vt:lpstr>Wingdings</vt:lpstr>
      <vt:lpstr>Vapor Trail</vt:lpstr>
      <vt:lpstr>КРВАВЉЕЊА  ИЗ   ГАСТРОИНТЕСТИНАЛНОГ ТРАКТА</vt:lpstr>
      <vt:lpstr>PowerPoint Presentation</vt:lpstr>
      <vt:lpstr>Узроци крвављења из горњих партија ГИТ-а</vt:lpstr>
      <vt:lpstr>ХЕМАТЕМЕЗА-ПОВРАЋАЊЕ КРВИ</vt:lpstr>
      <vt:lpstr>МЕЛAЕНА- КРВАВЉЕЊЕ НА АНУС ПОРЕКЛОМ ИЗНАД Тreitz ЛИГАМЕНТА, МЕТХЕМОГЛОБИН</vt:lpstr>
      <vt:lpstr>ИЗВОРИ КРВАВЉЕЊА ИЗ ГОРЊИХ ПАРТИЈА ГИТ-а</vt:lpstr>
      <vt:lpstr>МОРФОЛОШКО-ХИСТОЛОШКА РАЗЛИКА УЛКУСА И ЕРОЗИЈЕ</vt:lpstr>
      <vt:lpstr>ТРЕТМАН КРВАВЉЕЊА ИЗ ГОРЊИХ ПАРТИЈА ГИТ-а</vt:lpstr>
      <vt:lpstr>Апарат и неопходна опрема за ЕГДС</vt:lpstr>
      <vt:lpstr>Класификација по Forrest-у</vt:lpstr>
      <vt:lpstr>PowerPoint Presentation</vt:lpstr>
      <vt:lpstr>Методе ендоскопске хемостазе</vt:lpstr>
      <vt:lpstr>  Кратак приказ интервентне ендоскопске хемостазе инјекционом методом </vt:lpstr>
      <vt:lpstr>Кратак приказ интервентне ендоскопске хемостазе клипсовањем крвног суда </vt:lpstr>
      <vt:lpstr>ТЕРАПИЈА КРВАВЉЕЊА ИЗ ГОРЊИХ ПАРТИЈА ГИТ-а</vt:lpstr>
      <vt:lpstr>КРВАВЉЕЊА ИЗ ДОЊИХ ПАРТИЈА ГИТ-а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АСЕПСА И АНТИСЕПСА</dc:title>
  <dc:creator>Nenad Markovic</dc:creator>
  <cp:lastModifiedBy>Nenad Markovic</cp:lastModifiedBy>
  <cp:revision>10</cp:revision>
  <dcterms:created xsi:type="dcterms:W3CDTF">2021-01-17T08:54:47Z</dcterms:created>
  <dcterms:modified xsi:type="dcterms:W3CDTF">2021-02-02T17:03:25Z</dcterms:modified>
</cp:coreProperties>
</file>